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4622" r:id="rId5"/>
    <p:sldId id="4619" r:id="rId6"/>
    <p:sldId id="1788" r:id="rId7"/>
    <p:sldId id="1865" r:id="rId8"/>
    <p:sldId id="1879" r:id="rId9"/>
    <p:sldId id="1880" r:id="rId10"/>
    <p:sldId id="1928" r:id="rId11"/>
    <p:sldId id="1939" r:id="rId12"/>
    <p:sldId id="1940" r:id="rId13"/>
    <p:sldId id="1938" r:id="rId14"/>
    <p:sldId id="1929" r:id="rId15"/>
    <p:sldId id="1930" r:id="rId16"/>
    <p:sldId id="1931" r:id="rId17"/>
    <p:sldId id="1937" r:id="rId18"/>
    <p:sldId id="1932" r:id="rId19"/>
    <p:sldId id="1933" r:id="rId20"/>
    <p:sldId id="1934" r:id="rId21"/>
    <p:sldId id="1935" r:id="rId22"/>
    <p:sldId id="1936" r:id="rId23"/>
    <p:sldId id="1941" r:id="rId24"/>
    <p:sldId id="1942" r:id="rId25"/>
    <p:sldId id="1944" r:id="rId26"/>
    <p:sldId id="1945" r:id="rId27"/>
    <p:sldId id="1946" r:id="rId28"/>
    <p:sldId id="4623" r:id="rId29"/>
    <p:sldId id="1948" r:id="rId30"/>
    <p:sldId id="1947" r:id="rId31"/>
    <p:sldId id="1950" r:id="rId32"/>
    <p:sldId id="1951" r:id="rId33"/>
    <p:sldId id="1952" r:id="rId34"/>
    <p:sldId id="1953" r:id="rId35"/>
    <p:sldId id="1954" r:id="rId36"/>
    <p:sldId id="1955" r:id="rId37"/>
    <p:sldId id="4624" r:id="rId38"/>
    <p:sldId id="1956" r:id="rId39"/>
    <p:sldId id="1957" r:id="rId40"/>
    <p:sldId id="1897" r:id="rId41"/>
    <p:sldId id="1943" r:id="rId42"/>
    <p:sldId id="1898" r:id="rId43"/>
    <p:sldId id="1899" r:id="rId44"/>
    <p:sldId id="1761" r:id="rId45"/>
    <p:sldId id="1900" r:id="rId46"/>
    <p:sldId id="1913" r:id="rId47"/>
    <p:sldId id="1777" r:id="rId48"/>
    <p:sldId id="1908" r:id="rId49"/>
    <p:sldId id="1862" r:id="rId50"/>
    <p:sldId id="1863" r:id="rId51"/>
    <p:sldId id="1864" r:id="rId52"/>
    <p:sldId id="1914" r:id="rId53"/>
    <p:sldId id="1902" r:id="rId54"/>
    <p:sldId id="1882" r:id="rId55"/>
    <p:sldId id="4625" r:id="rId56"/>
    <p:sldId id="1915" r:id="rId57"/>
    <p:sldId id="1883" r:id="rId58"/>
    <p:sldId id="4626" r:id="rId59"/>
    <p:sldId id="4627" r:id="rId60"/>
    <p:sldId id="1905" r:id="rId61"/>
    <p:sldId id="1906" r:id="rId62"/>
    <p:sldId id="4628" r:id="rId63"/>
    <p:sldId id="1907" r:id="rId64"/>
    <p:sldId id="1884" r:id="rId65"/>
    <p:sldId id="1909" r:id="rId66"/>
    <p:sldId id="1958" r:id="rId67"/>
    <p:sldId id="1917" r:id="rId68"/>
    <p:sldId id="4629" r:id="rId69"/>
    <p:sldId id="1916" r:id="rId70"/>
    <p:sldId id="1918" r:id="rId71"/>
    <p:sldId id="1919" r:id="rId72"/>
    <p:sldId id="1920" r:id="rId73"/>
    <p:sldId id="4630" r:id="rId74"/>
    <p:sldId id="1921" r:id="rId75"/>
    <p:sldId id="1922" r:id="rId76"/>
    <p:sldId id="1923" r:id="rId77"/>
    <p:sldId id="1925" r:id="rId78"/>
    <p:sldId id="1926" r:id="rId79"/>
    <p:sldId id="4631" r:id="rId80"/>
    <p:sldId id="1927" r:id="rId81"/>
    <p:sldId id="1692"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7556E-7181-4140-9D59-8A05511C85A1}" v="39" dt="2023-10-03T08:38:43.81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100" d="100"/>
          <a:sy n="100" d="100"/>
        </p:scale>
        <p:origin x="6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10/31/2023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10/31/2023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5744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151603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44</a:t>
            </a:fld>
            <a:endParaRPr lang="en-US"/>
          </a:p>
        </p:txBody>
      </p:sp>
    </p:spTree>
    <p:extLst>
      <p:ext uri="{BB962C8B-B14F-4D97-AF65-F5344CB8AC3E}">
        <p14:creationId xmlns:p14="http://schemas.microsoft.com/office/powerpoint/2010/main" val="344093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45</a:t>
            </a:fld>
            <a:endParaRPr lang="en-US"/>
          </a:p>
        </p:txBody>
      </p:sp>
    </p:spTree>
    <p:extLst>
      <p:ext uri="{BB962C8B-B14F-4D97-AF65-F5344CB8AC3E}">
        <p14:creationId xmlns:p14="http://schemas.microsoft.com/office/powerpoint/2010/main" val="1130020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2023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Moving_a_Set_of_Portfolios_to_a_Different_Electronic_Collection"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Using_Portfolio_Loader_for_Adding.2C_Updating_or_Removing_Portfolio_Information_in_Bulk"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Using_Portfolio_Loader_for_Adding.2C_Updating_or_Removing_Portfolio_Information_in_Bulk"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Portfolio_Loader" TargetMode="External"/><Relationship Id="rId2" Type="http://schemas.openxmlformats.org/officeDocument/2006/relationships/hyperlink" Target="http://www.niso.org/standards-committees/kbart" TargetMode="External"/><Relationship Id="rId1" Type="http://schemas.openxmlformats.org/officeDocument/2006/relationships/slideLayout" Target="../slideLayouts/slideLayout3.xml"/><Relationship Id="rId4" Type="http://schemas.openxmlformats.org/officeDocument/2006/relationships/hyperlink" Target="https://knowledge.exlibrisgroup.com/Alma/Product_Documentation/010Alma_Online_Help_(English)/Electronic_Resource_Management/030_Working_with_Local_Electronic_Resources/015Managing_Electronic_Resources#Portfolio_Loader_Support_to_KBART_Fil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Portfolio_Loader" TargetMode="External"/><Relationship Id="rId2" Type="http://schemas.openxmlformats.org/officeDocument/2006/relationships/hyperlink" Target="https://knowledge.exlibrisgroup.com/@api/deki/files/108723/Portfolio_Loader_Template_August_2019.xlsx?revision=1"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Using_Portfolio_Loader_for_Adding.2C_Updating_or_Removing_Portfolio_Information_in_Bul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https://www.niso.org/standards-committees/kbart"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Using_Portfolio_Loader_for_Adding.2C_Updating_or_Removing_Portfolio_Information_in_Bulk"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Using_Portfolio_Loader_for_Adding.2C_Updating_or_Removing_Portfolio_Information_in_Bulk"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Performing_Global_Changes_on_Portfolios_Using_a_Job"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535708" y="2490712"/>
            <a:ext cx="6628579" cy="1305174"/>
          </a:xfrm>
        </p:spPr>
        <p:txBody>
          <a:bodyPr/>
          <a:lstStyle/>
          <a:p>
            <a:r>
              <a:rPr lang="en-US" sz="3200" dirty="0"/>
              <a:t>Bulk Electronic Portfolio Management</a:t>
            </a:r>
            <a:endParaRPr lang="LID4096" sz="3200" dirty="0"/>
          </a:p>
        </p:txBody>
      </p:sp>
      <p:pic>
        <p:nvPicPr>
          <p:cNvPr id="9" name="Picture 8" descr="Shape&#10;&#10;Description automatically generated">
            <a:extLst>
              <a:ext uri="{FF2B5EF4-FFF2-40B4-BE49-F238E27FC236}">
                <a16:creationId xmlns:a16="http://schemas.microsoft.com/office/drawing/2014/main" id="{E3DA6DEA-542D-ECE1-0E08-9989A6DC1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1" y="25376"/>
            <a:ext cx="2499977" cy="2042318"/>
          </a:xfrm>
          <a:prstGeom prst="rect">
            <a:avLst/>
          </a:prstGeom>
        </p:spPr>
      </p:pic>
      <p:sp>
        <p:nvSpPr>
          <p:cNvPr id="10" name="TextBox 9">
            <a:extLst>
              <a:ext uri="{FF2B5EF4-FFF2-40B4-BE49-F238E27FC236}">
                <a16:creationId xmlns:a16="http://schemas.microsoft.com/office/drawing/2014/main" id="{1C7917D8-1272-2E8C-F4BB-4ED4A2BBF015}"/>
              </a:ext>
            </a:extLst>
          </p:cNvPr>
          <p:cNvSpPr txBox="1"/>
          <p:nvPr/>
        </p:nvSpPr>
        <p:spPr>
          <a:xfrm>
            <a:off x="555907" y="568300"/>
            <a:ext cx="1324402" cy="923330"/>
          </a:xfrm>
          <a:prstGeom prst="rect">
            <a:avLst/>
          </a:prstGeom>
          <a:noFill/>
          <a:effectLst/>
        </p:spPr>
        <p:txBody>
          <a:bodyPr wrap="none" rtlCol="0">
            <a:spAutoFit/>
          </a:bodyPr>
          <a:lstStyle/>
          <a:p>
            <a:pPr algn="ctr"/>
            <a:r>
              <a:rPr lang="en-US" b="1" dirty="0">
                <a:solidFill>
                  <a:srgbClr val="293784"/>
                </a:solidFill>
                <a:latin typeface="Avenir Next LT Pro" panose="020B0504020202020204" pitchFamily="34" charset="0"/>
              </a:rPr>
              <a:t>Managing</a:t>
            </a:r>
          </a:p>
          <a:p>
            <a:pPr algn="ctr"/>
            <a:r>
              <a:rPr lang="en-US" b="1" dirty="0">
                <a:solidFill>
                  <a:srgbClr val="293784"/>
                </a:solidFill>
                <a:latin typeface="Avenir Next LT Pro" panose="020B0504020202020204" pitchFamily="34" charset="0"/>
              </a:rPr>
              <a:t>Electronic</a:t>
            </a:r>
          </a:p>
          <a:p>
            <a:pPr algn="ctr"/>
            <a:r>
              <a:rPr lang="en-US" b="1" dirty="0">
                <a:solidFill>
                  <a:srgbClr val="293784"/>
                </a:solidFill>
                <a:latin typeface="Avenir Next LT Pro" panose="020B0504020202020204" pitchFamily="34" charset="0"/>
              </a:rPr>
              <a:t>Resources</a:t>
            </a:r>
          </a:p>
        </p:txBody>
      </p:sp>
      <p:sp>
        <p:nvSpPr>
          <p:cNvPr id="4" name="Subtitle 2">
            <a:extLst>
              <a:ext uri="{FF2B5EF4-FFF2-40B4-BE49-F238E27FC236}">
                <a16:creationId xmlns:a16="http://schemas.microsoft.com/office/drawing/2014/main" id="{21697F39-AB09-0F03-A823-00065C7E135D}"/>
              </a:ext>
            </a:extLst>
          </p:cNvPr>
          <p:cNvSpPr>
            <a:spLocks noGrp="1"/>
          </p:cNvSpPr>
          <p:nvPr>
            <p:ph type="subTitle" idx="1"/>
          </p:nvPr>
        </p:nvSpPr>
        <p:spPr>
          <a:xfrm>
            <a:off x="179512" y="3639174"/>
            <a:ext cx="4680519" cy="670419"/>
          </a:xfrm>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278229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Accessing the Electronic Service Editor “Portfolios” tab</a:t>
            </a:r>
            <a:br>
              <a:rPr lang="en-US" dirty="0"/>
            </a:br>
            <a:endParaRPr lang="en-US" dirty="0"/>
          </a:p>
        </p:txBody>
      </p:sp>
    </p:spTree>
    <p:extLst>
      <p:ext uri="{BB962C8B-B14F-4D97-AF65-F5344CB8AC3E}">
        <p14:creationId xmlns:p14="http://schemas.microsoft.com/office/powerpoint/2010/main" val="242919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fontScale="85000" lnSpcReduction="10000"/>
          </a:bodyPr>
          <a:lstStyle/>
          <a:p>
            <a:r>
              <a:rPr lang="en-US" dirty="0"/>
              <a:t>The Electronic Service Editor “Portfolios” tab can be accessed in two ways:</a:t>
            </a:r>
          </a:p>
          <a:p>
            <a:r>
              <a:rPr lang="en-US" dirty="0"/>
              <a:t>Option 1</a:t>
            </a:r>
          </a:p>
          <a:p>
            <a:pPr lvl="1"/>
            <a:r>
              <a:rPr lang="en-US" dirty="0"/>
              <a:t>Search for electronic collection</a:t>
            </a:r>
          </a:p>
          <a:p>
            <a:pPr lvl="1"/>
            <a:r>
              <a:rPr lang="en-US" dirty="0"/>
              <a:t>Click “action items” (the three dots next to the desired collection)</a:t>
            </a:r>
          </a:p>
          <a:p>
            <a:pPr lvl="1"/>
            <a:r>
              <a:rPr lang="en-US" dirty="0"/>
              <a:t>Select “Edit Service”</a:t>
            </a:r>
          </a:p>
          <a:p>
            <a:pPr lvl="1"/>
            <a:r>
              <a:rPr lang="en-US" dirty="0"/>
              <a:t>Switch to “Portfolios” tab</a:t>
            </a:r>
          </a:p>
          <a:p>
            <a:r>
              <a:rPr lang="en-US" dirty="0"/>
              <a:t>Option 2</a:t>
            </a:r>
          </a:p>
          <a:p>
            <a:pPr lvl="1"/>
            <a:r>
              <a:rPr lang="en-US" dirty="0"/>
              <a:t>Search for electronic collection</a:t>
            </a:r>
          </a:p>
          <a:p>
            <a:pPr lvl="1"/>
            <a:r>
              <a:rPr lang="en-US" dirty="0"/>
              <a:t>Edit the collection and arrive to the Electronic Collection Editor</a:t>
            </a:r>
          </a:p>
          <a:p>
            <a:pPr lvl="1"/>
            <a:r>
              <a:rPr lang="en-US" dirty="0"/>
              <a:t>Switch to “Additional” tab</a:t>
            </a:r>
          </a:p>
          <a:p>
            <a:pPr lvl="1"/>
            <a:r>
              <a:rPr lang="en-US" dirty="0"/>
              <a:t>Scroll to the bottom and click “action items” (the three dots) next to the service</a:t>
            </a:r>
          </a:p>
          <a:p>
            <a:pPr lvl="1"/>
            <a:r>
              <a:rPr lang="en-US" dirty="0"/>
              <a:t>Select “Portfolios List”</a:t>
            </a:r>
          </a:p>
          <a:p>
            <a:endParaRPr lang="en-US" dirty="0"/>
          </a:p>
        </p:txBody>
      </p:sp>
    </p:spTree>
    <p:extLst>
      <p:ext uri="{BB962C8B-B14F-4D97-AF65-F5344CB8AC3E}">
        <p14:creationId xmlns:p14="http://schemas.microsoft.com/office/powerpoint/2010/main" val="297004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C3DC0-F6A2-C1A6-B181-D70F6C5998FB}"/>
              </a:ext>
            </a:extLst>
          </p:cNvPr>
          <p:cNvPicPr>
            <a:picLocks noChangeAspect="1"/>
          </p:cNvPicPr>
          <p:nvPr/>
        </p:nvPicPr>
        <p:blipFill>
          <a:blip r:embed="rId2"/>
          <a:stretch>
            <a:fillRect/>
          </a:stretch>
        </p:blipFill>
        <p:spPr>
          <a:xfrm>
            <a:off x="1115616" y="1282445"/>
            <a:ext cx="6605934" cy="351105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1 – step 1</a:t>
            </a:r>
          </a:p>
          <a:p>
            <a:endParaRPr lang="en-US" dirty="0"/>
          </a:p>
        </p:txBody>
      </p:sp>
      <p:sp>
        <p:nvSpPr>
          <p:cNvPr id="6" name="Rectangle 5">
            <a:extLst>
              <a:ext uri="{FF2B5EF4-FFF2-40B4-BE49-F238E27FC236}">
                <a16:creationId xmlns:a16="http://schemas.microsoft.com/office/drawing/2014/main" id="{6395FE6E-A201-AD29-B8A8-ED6A8761D897}"/>
              </a:ext>
            </a:extLst>
          </p:cNvPr>
          <p:cNvSpPr/>
          <p:nvPr/>
        </p:nvSpPr>
        <p:spPr>
          <a:xfrm>
            <a:off x="7401578" y="2294351"/>
            <a:ext cx="34123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62B8189B-1306-F27B-5B6E-F0F9E85C7536}"/>
              </a:ext>
            </a:extLst>
          </p:cNvPr>
          <p:cNvSpPr/>
          <p:nvPr/>
        </p:nvSpPr>
        <p:spPr>
          <a:xfrm>
            <a:off x="6660232" y="3939902"/>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71759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FA4328F-A3C6-6F21-CB69-3B038C83063F}"/>
              </a:ext>
            </a:extLst>
          </p:cNvPr>
          <p:cNvPicPr>
            <a:picLocks noChangeAspect="1"/>
          </p:cNvPicPr>
          <p:nvPr/>
        </p:nvPicPr>
        <p:blipFill>
          <a:blip r:embed="rId2"/>
          <a:stretch>
            <a:fillRect/>
          </a:stretch>
        </p:blipFill>
        <p:spPr>
          <a:xfrm>
            <a:off x="0" y="1541746"/>
            <a:ext cx="9144000" cy="20600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1 – step 2</a:t>
            </a:r>
          </a:p>
          <a:p>
            <a:endParaRPr lang="en-US" dirty="0"/>
          </a:p>
        </p:txBody>
      </p:sp>
      <p:sp>
        <p:nvSpPr>
          <p:cNvPr id="13" name="Rectangle 12">
            <a:extLst>
              <a:ext uri="{FF2B5EF4-FFF2-40B4-BE49-F238E27FC236}">
                <a16:creationId xmlns:a16="http://schemas.microsoft.com/office/drawing/2014/main" id="{6CBF4B7D-7A65-3762-4E45-0D735ED5B721}"/>
              </a:ext>
            </a:extLst>
          </p:cNvPr>
          <p:cNvSpPr/>
          <p:nvPr/>
        </p:nvSpPr>
        <p:spPr>
          <a:xfrm>
            <a:off x="126347" y="1553005"/>
            <a:ext cx="165618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26970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038313-0E51-76A0-B3BF-D105CCC110D8}"/>
              </a:ext>
            </a:extLst>
          </p:cNvPr>
          <p:cNvPicPr>
            <a:picLocks noChangeAspect="1"/>
          </p:cNvPicPr>
          <p:nvPr/>
        </p:nvPicPr>
        <p:blipFill>
          <a:blip r:embed="rId2"/>
          <a:stretch>
            <a:fillRect/>
          </a:stretch>
        </p:blipFill>
        <p:spPr>
          <a:xfrm>
            <a:off x="0" y="1397091"/>
            <a:ext cx="9144000" cy="23493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1 – step 3</a:t>
            </a:r>
          </a:p>
          <a:p>
            <a:endParaRPr lang="en-US" dirty="0"/>
          </a:p>
        </p:txBody>
      </p:sp>
      <p:sp>
        <p:nvSpPr>
          <p:cNvPr id="6" name="Rectangle 5">
            <a:extLst>
              <a:ext uri="{FF2B5EF4-FFF2-40B4-BE49-F238E27FC236}">
                <a16:creationId xmlns:a16="http://schemas.microsoft.com/office/drawing/2014/main" id="{6395FE6E-A201-AD29-B8A8-ED6A8761D897}"/>
              </a:ext>
            </a:extLst>
          </p:cNvPr>
          <p:cNvSpPr/>
          <p:nvPr/>
        </p:nvSpPr>
        <p:spPr>
          <a:xfrm>
            <a:off x="2483768" y="1811561"/>
            <a:ext cx="586697"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Rectangle 12">
            <a:extLst>
              <a:ext uri="{FF2B5EF4-FFF2-40B4-BE49-F238E27FC236}">
                <a16:creationId xmlns:a16="http://schemas.microsoft.com/office/drawing/2014/main" id="{6CBF4B7D-7A65-3762-4E45-0D735ED5B721}"/>
              </a:ext>
            </a:extLst>
          </p:cNvPr>
          <p:cNvSpPr/>
          <p:nvPr/>
        </p:nvSpPr>
        <p:spPr>
          <a:xfrm>
            <a:off x="179512" y="1390146"/>
            <a:ext cx="165618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30241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F9E2BA-6BBD-F1F0-FB10-3D0546B54B1E}"/>
              </a:ext>
            </a:extLst>
          </p:cNvPr>
          <p:cNvPicPr>
            <a:picLocks noChangeAspect="1"/>
          </p:cNvPicPr>
          <p:nvPr/>
        </p:nvPicPr>
        <p:blipFill>
          <a:blip r:embed="rId2"/>
          <a:stretch>
            <a:fillRect/>
          </a:stretch>
        </p:blipFill>
        <p:spPr>
          <a:xfrm>
            <a:off x="400050" y="1306041"/>
            <a:ext cx="8343900" cy="32099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2 – step 1</a:t>
            </a:r>
          </a:p>
        </p:txBody>
      </p:sp>
      <p:sp>
        <p:nvSpPr>
          <p:cNvPr id="6" name="Rectangle 5">
            <a:extLst>
              <a:ext uri="{FF2B5EF4-FFF2-40B4-BE49-F238E27FC236}">
                <a16:creationId xmlns:a16="http://schemas.microsoft.com/office/drawing/2014/main" id="{6395FE6E-A201-AD29-B8A8-ED6A8761D897}"/>
              </a:ext>
            </a:extLst>
          </p:cNvPr>
          <p:cNvSpPr/>
          <p:nvPr/>
        </p:nvSpPr>
        <p:spPr>
          <a:xfrm>
            <a:off x="7668344" y="2562208"/>
            <a:ext cx="792088" cy="2763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25109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B3944B-ACBA-06E0-E299-D302C6E0F0FB}"/>
              </a:ext>
            </a:extLst>
          </p:cNvPr>
          <p:cNvPicPr>
            <a:picLocks noChangeAspect="1"/>
          </p:cNvPicPr>
          <p:nvPr/>
        </p:nvPicPr>
        <p:blipFill>
          <a:blip r:embed="rId2"/>
          <a:stretch>
            <a:fillRect/>
          </a:stretch>
        </p:blipFill>
        <p:spPr>
          <a:xfrm>
            <a:off x="0" y="1358488"/>
            <a:ext cx="9144000" cy="30134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2 – step 2</a:t>
            </a:r>
          </a:p>
          <a:p>
            <a:endParaRPr lang="en-US" dirty="0"/>
          </a:p>
        </p:txBody>
      </p:sp>
      <p:sp>
        <p:nvSpPr>
          <p:cNvPr id="6" name="Rectangle 5">
            <a:extLst>
              <a:ext uri="{FF2B5EF4-FFF2-40B4-BE49-F238E27FC236}">
                <a16:creationId xmlns:a16="http://schemas.microsoft.com/office/drawing/2014/main" id="{6395FE6E-A201-AD29-B8A8-ED6A8761D897}"/>
              </a:ext>
            </a:extLst>
          </p:cNvPr>
          <p:cNvSpPr/>
          <p:nvPr/>
        </p:nvSpPr>
        <p:spPr>
          <a:xfrm>
            <a:off x="0" y="1358488"/>
            <a:ext cx="19797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4876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373FAF-8BDC-54E1-8469-4B7E6C2CA881}"/>
              </a:ext>
            </a:extLst>
          </p:cNvPr>
          <p:cNvPicPr>
            <a:picLocks noChangeAspect="1"/>
          </p:cNvPicPr>
          <p:nvPr/>
        </p:nvPicPr>
        <p:blipFill>
          <a:blip r:embed="rId2"/>
          <a:stretch>
            <a:fillRect/>
          </a:stretch>
        </p:blipFill>
        <p:spPr>
          <a:xfrm>
            <a:off x="0" y="1731634"/>
            <a:ext cx="9144000" cy="16802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2 – step 3</a:t>
            </a:r>
          </a:p>
          <a:p>
            <a:endParaRPr lang="en-US" dirty="0"/>
          </a:p>
        </p:txBody>
      </p:sp>
      <p:sp>
        <p:nvSpPr>
          <p:cNvPr id="6" name="Rectangle 5">
            <a:extLst>
              <a:ext uri="{FF2B5EF4-FFF2-40B4-BE49-F238E27FC236}">
                <a16:creationId xmlns:a16="http://schemas.microsoft.com/office/drawing/2014/main" id="{6395FE6E-A201-AD29-B8A8-ED6A8761D897}"/>
              </a:ext>
            </a:extLst>
          </p:cNvPr>
          <p:cNvSpPr/>
          <p:nvPr/>
        </p:nvSpPr>
        <p:spPr>
          <a:xfrm>
            <a:off x="2390494" y="2169178"/>
            <a:ext cx="669338" cy="330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13675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B0EC52-21F6-A190-6ECD-FA912AEFEC5D}"/>
              </a:ext>
            </a:extLst>
          </p:cNvPr>
          <p:cNvPicPr>
            <a:picLocks noChangeAspect="1"/>
          </p:cNvPicPr>
          <p:nvPr/>
        </p:nvPicPr>
        <p:blipFill>
          <a:blip r:embed="rId2"/>
          <a:stretch>
            <a:fillRect/>
          </a:stretch>
        </p:blipFill>
        <p:spPr>
          <a:xfrm>
            <a:off x="0" y="1401097"/>
            <a:ext cx="9144000" cy="234130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2 – step 4</a:t>
            </a:r>
          </a:p>
        </p:txBody>
      </p:sp>
      <p:sp>
        <p:nvSpPr>
          <p:cNvPr id="6" name="Rectangle 5">
            <a:extLst>
              <a:ext uri="{FF2B5EF4-FFF2-40B4-BE49-F238E27FC236}">
                <a16:creationId xmlns:a16="http://schemas.microsoft.com/office/drawing/2014/main" id="{6395FE6E-A201-AD29-B8A8-ED6A8761D897}"/>
              </a:ext>
            </a:extLst>
          </p:cNvPr>
          <p:cNvSpPr/>
          <p:nvPr/>
        </p:nvSpPr>
        <p:spPr>
          <a:xfrm>
            <a:off x="8676455" y="3379940"/>
            <a:ext cx="316413" cy="330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7A5A353B-3B26-E222-CADC-7B28B7C47F4E}"/>
              </a:ext>
            </a:extLst>
          </p:cNvPr>
          <p:cNvSpPr/>
          <p:nvPr/>
        </p:nvSpPr>
        <p:spPr>
          <a:xfrm>
            <a:off x="7978228" y="2571750"/>
            <a:ext cx="770235" cy="330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83BEB860-E946-9558-6351-12B3557DEA83}"/>
              </a:ext>
            </a:extLst>
          </p:cNvPr>
          <p:cNvSpPr/>
          <p:nvPr/>
        </p:nvSpPr>
        <p:spPr>
          <a:xfrm>
            <a:off x="0" y="2459633"/>
            <a:ext cx="770235" cy="330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77500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CCECC9-4FD9-AC34-440C-8E104D26FB7E}"/>
              </a:ext>
            </a:extLst>
          </p:cNvPr>
          <p:cNvPicPr>
            <a:picLocks noChangeAspect="1"/>
          </p:cNvPicPr>
          <p:nvPr/>
        </p:nvPicPr>
        <p:blipFill>
          <a:blip r:embed="rId2"/>
          <a:stretch>
            <a:fillRect/>
          </a:stretch>
        </p:blipFill>
        <p:spPr>
          <a:xfrm>
            <a:off x="0" y="1398212"/>
            <a:ext cx="9144000" cy="234707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Accessing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Option 2 – step 5</a:t>
            </a:r>
          </a:p>
        </p:txBody>
      </p:sp>
      <p:sp>
        <p:nvSpPr>
          <p:cNvPr id="8" name="Rectangle 7">
            <a:extLst>
              <a:ext uri="{FF2B5EF4-FFF2-40B4-BE49-F238E27FC236}">
                <a16:creationId xmlns:a16="http://schemas.microsoft.com/office/drawing/2014/main" id="{7A5A353B-3B26-E222-CADC-7B28B7C47F4E}"/>
              </a:ext>
            </a:extLst>
          </p:cNvPr>
          <p:cNvSpPr/>
          <p:nvPr/>
        </p:nvSpPr>
        <p:spPr>
          <a:xfrm>
            <a:off x="2411761" y="1851670"/>
            <a:ext cx="648072" cy="330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2695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19024" y="539029"/>
            <a:ext cx="5552815" cy="4105968"/>
          </a:xfrm>
        </p:spPr>
        <p:txBody>
          <a:bodyPr>
            <a:noAutofit/>
          </a:bodyPr>
          <a:lstStyle/>
          <a:p>
            <a:r>
              <a:rPr lang="en-US" sz="1800" dirty="0"/>
              <a:t>Introduction</a:t>
            </a:r>
          </a:p>
          <a:p>
            <a:r>
              <a:rPr lang="en-US" sz="1800" dirty="0"/>
              <a:t>The Electronic Service Editor “Portfolios” tab</a:t>
            </a:r>
          </a:p>
          <a:p>
            <a:r>
              <a:rPr lang="en-US" sz="1800" dirty="0"/>
              <a:t>Accessing the Electronic Service Editor “Portfolios” tab</a:t>
            </a:r>
          </a:p>
          <a:p>
            <a:r>
              <a:rPr lang="en-US" sz="1800" dirty="0"/>
              <a:t>Using the Electronic Service Editor “Portfolios” tab</a:t>
            </a:r>
          </a:p>
          <a:p>
            <a:pPr lvl="1"/>
            <a:r>
              <a:rPr lang="en-US" sz="1400" dirty="0"/>
              <a:t>Move a set of portfolios</a:t>
            </a:r>
          </a:p>
          <a:p>
            <a:pPr lvl="1"/>
            <a:r>
              <a:rPr lang="en-US" sz="1400" dirty="0"/>
              <a:t>Activate or deactivate multiple portfolios</a:t>
            </a:r>
          </a:p>
          <a:p>
            <a:r>
              <a:rPr lang="en-US" sz="1800" dirty="0"/>
              <a:t>The portfolio loader</a:t>
            </a:r>
          </a:p>
          <a:p>
            <a:pPr lvl="1"/>
            <a:r>
              <a:rPr lang="en-US" sz="1400" dirty="0"/>
              <a:t>Using the portfolio loader to add new portfolios using an Excel sheet</a:t>
            </a:r>
          </a:p>
          <a:p>
            <a:pPr lvl="1"/>
            <a:r>
              <a:rPr lang="en-US" sz="1400" dirty="0"/>
              <a:t>Using the portfolio loader to update portfolio coverage using a KBART file</a:t>
            </a:r>
          </a:p>
          <a:p>
            <a:r>
              <a:rPr lang="en-US" sz="1800" dirty="0"/>
              <a:t>The job “Change electronic portfolio information”</a:t>
            </a:r>
          </a:p>
          <a:p>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5FB6E256-5D04-4E4F-AEC3-810E1D0E5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386" y="4710363"/>
            <a:ext cx="584086" cy="301670"/>
          </a:xfrm>
          <a:prstGeom prst="rect">
            <a:avLst/>
          </a:prstGeom>
        </p:spPr>
      </p:pic>
      <p:sp>
        <p:nvSpPr>
          <p:cNvPr id="161" name="Slide Number Placeholder 1">
            <a:extLst>
              <a:ext uri="{FF2B5EF4-FFF2-40B4-BE49-F238E27FC236}">
                <a16:creationId xmlns:a16="http://schemas.microsoft.com/office/drawing/2014/main" id="{C997373C-E1C7-44CA-9AEA-B64DD1A1829C}"/>
              </a:ext>
            </a:extLst>
          </p:cNvPr>
          <p:cNvSpPr>
            <a:spLocks noGrp="1"/>
          </p:cNvSpPr>
          <p:nvPr>
            <p:ph type="sldNum" sz="quarter" idx="10"/>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Avenir Next LT Pro"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3983319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Using the Electronic Service Editor “Portfolios” tab</a:t>
            </a:r>
            <a:br>
              <a:rPr lang="en-US" dirty="0"/>
            </a:br>
            <a:endParaRPr lang="en-US" dirty="0"/>
          </a:p>
        </p:txBody>
      </p:sp>
    </p:spTree>
    <p:extLst>
      <p:ext uri="{BB962C8B-B14F-4D97-AF65-F5344CB8AC3E}">
        <p14:creationId xmlns:p14="http://schemas.microsoft.com/office/powerpoint/2010/main" val="1616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First, we will look at </a:t>
            </a:r>
            <a:r>
              <a:rPr lang="en-US" dirty="0">
                <a:hlinkClick r:id="rId2" tooltip="Managing Electronic Resources"/>
              </a:rPr>
              <a:t>Moving a Set of Portfolios to a Different Electronic Collection</a:t>
            </a:r>
            <a:r>
              <a:rPr lang="en-US" dirty="0"/>
              <a:t>.</a:t>
            </a:r>
          </a:p>
          <a:p>
            <a:endParaRPr lang="en-US" dirty="0"/>
          </a:p>
        </p:txBody>
      </p:sp>
      <p:pic>
        <p:nvPicPr>
          <p:cNvPr id="5" name="Picture 4">
            <a:extLst>
              <a:ext uri="{FF2B5EF4-FFF2-40B4-BE49-F238E27FC236}">
                <a16:creationId xmlns:a16="http://schemas.microsoft.com/office/drawing/2014/main" id="{ED012D0F-39D9-8E6B-90A1-BC65458EA875}"/>
              </a:ext>
            </a:extLst>
          </p:cNvPr>
          <p:cNvPicPr>
            <a:picLocks noChangeAspect="1"/>
          </p:cNvPicPr>
          <p:nvPr/>
        </p:nvPicPr>
        <p:blipFill>
          <a:blip r:embed="rId3"/>
          <a:stretch>
            <a:fillRect/>
          </a:stretch>
        </p:blipFill>
        <p:spPr>
          <a:xfrm>
            <a:off x="0" y="1779662"/>
            <a:ext cx="9144000" cy="2347076"/>
          </a:xfrm>
          <a:prstGeom prst="rect">
            <a:avLst/>
          </a:prstGeom>
          <a:ln>
            <a:solidFill>
              <a:schemeClr val="accent1"/>
            </a:solidFill>
          </a:ln>
        </p:spPr>
      </p:pic>
      <p:sp>
        <p:nvSpPr>
          <p:cNvPr id="2" name="Rectangle 1">
            <a:extLst>
              <a:ext uri="{FF2B5EF4-FFF2-40B4-BE49-F238E27FC236}">
                <a16:creationId xmlns:a16="http://schemas.microsoft.com/office/drawing/2014/main" id="{FB4AF1F4-F214-D73E-7189-0E6BC1DEDF16}"/>
              </a:ext>
            </a:extLst>
          </p:cNvPr>
          <p:cNvSpPr/>
          <p:nvPr/>
        </p:nvSpPr>
        <p:spPr>
          <a:xfrm>
            <a:off x="3419872" y="2643758"/>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096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In order to move a set of portfolios the staff user should </a:t>
            </a:r>
          </a:p>
          <a:p>
            <a:pPr marL="457200" indent="-457200">
              <a:buFont typeface="+mj-lt"/>
              <a:buAutoNum type="arabicPeriod"/>
            </a:pPr>
            <a:r>
              <a:rPr lang="en-US" dirty="0"/>
              <a:t>Identify the current electronic collection in which the portfolios are present (source)</a:t>
            </a:r>
          </a:p>
          <a:p>
            <a:pPr marL="457200" indent="-457200">
              <a:buFont typeface="+mj-lt"/>
              <a:buAutoNum type="arabicPeriod"/>
            </a:pPr>
            <a:r>
              <a:rPr lang="en-US" dirty="0"/>
              <a:t>Create a set of the portfolios</a:t>
            </a:r>
          </a:p>
          <a:p>
            <a:pPr marL="457200" indent="-457200">
              <a:buFont typeface="+mj-lt"/>
              <a:buAutoNum type="arabicPeriod"/>
            </a:pPr>
            <a:r>
              <a:rPr lang="en-US" dirty="0"/>
              <a:t>Identify the electronic collection to which it is desired to move the portfolios (destination)</a:t>
            </a:r>
          </a:p>
          <a:p>
            <a:r>
              <a:rPr lang="en-US" dirty="0"/>
              <a:t>The action needs to be done in the source collection (the electronic collection from which the portfolios will be moved).</a:t>
            </a:r>
          </a:p>
          <a:p>
            <a:endParaRPr lang="en-US" dirty="0"/>
          </a:p>
        </p:txBody>
      </p:sp>
    </p:spTree>
    <p:extLst>
      <p:ext uri="{BB962C8B-B14F-4D97-AF65-F5344CB8AC3E}">
        <p14:creationId xmlns:p14="http://schemas.microsoft.com/office/powerpoint/2010/main" val="351263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In our examples we will move a set of three portfolios from Electronic Collection “BioMed Central Open Access Free” to Electronic Collection “OAPEN Free”</a:t>
            </a:r>
          </a:p>
          <a:p>
            <a:r>
              <a:rPr lang="en-US" dirty="0"/>
              <a:t>We will move the following portfolios from “BioMed Central Open Access Free” to “OAPEN Free”</a:t>
            </a:r>
          </a:p>
          <a:p>
            <a:endParaRPr lang="en-US" dirty="0"/>
          </a:p>
          <a:p>
            <a:pPr marL="914400" lvl="1" indent="-457200">
              <a:buFont typeface="+mj-lt"/>
              <a:buAutoNum type="arabicPeriod"/>
            </a:pPr>
            <a:r>
              <a:rPr lang="en-US" sz="2400" dirty="0"/>
              <a:t>European journal of medical research.</a:t>
            </a:r>
          </a:p>
          <a:p>
            <a:pPr marL="914400" lvl="1" indent="-457200">
              <a:buFont typeface="+mj-lt"/>
              <a:buAutoNum type="arabicPeriod"/>
            </a:pPr>
            <a:r>
              <a:rPr lang="en-US" sz="2400" dirty="0"/>
              <a:t>Marine biodiversity records.</a:t>
            </a:r>
          </a:p>
          <a:p>
            <a:pPr marL="914400" lvl="1" indent="-457200">
              <a:buFont typeface="+mj-lt"/>
              <a:buAutoNum type="arabicPeriod"/>
            </a:pPr>
            <a:r>
              <a:rPr lang="en-US" sz="2400" dirty="0"/>
              <a:t>BMC pharmacology &amp; toxicology.</a:t>
            </a:r>
          </a:p>
          <a:p>
            <a:endParaRPr lang="en-US" dirty="0"/>
          </a:p>
        </p:txBody>
      </p:sp>
    </p:spTree>
    <p:extLst>
      <p:ext uri="{BB962C8B-B14F-4D97-AF65-F5344CB8AC3E}">
        <p14:creationId xmlns:p14="http://schemas.microsoft.com/office/powerpoint/2010/main" val="142825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DD2B8B-5796-B7E7-B2ED-E3AF8C86A1FB}"/>
              </a:ext>
            </a:extLst>
          </p:cNvPr>
          <p:cNvPicPr>
            <a:picLocks noChangeAspect="1"/>
          </p:cNvPicPr>
          <p:nvPr/>
        </p:nvPicPr>
        <p:blipFill>
          <a:blip r:embed="rId2"/>
          <a:stretch>
            <a:fillRect/>
          </a:stretch>
        </p:blipFill>
        <p:spPr>
          <a:xfrm>
            <a:off x="4283968" y="1700120"/>
            <a:ext cx="3208596" cy="3045878"/>
          </a:xfrm>
          <a:prstGeom prst="rect">
            <a:avLst/>
          </a:prstGeom>
          <a:ln>
            <a:solidFill>
              <a:schemeClr val="accent1"/>
            </a:solidFill>
          </a:ln>
        </p:spPr>
      </p:pic>
      <p:pic>
        <p:nvPicPr>
          <p:cNvPr id="5" name="Picture 4">
            <a:extLst>
              <a:ext uri="{FF2B5EF4-FFF2-40B4-BE49-F238E27FC236}">
                <a16:creationId xmlns:a16="http://schemas.microsoft.com/office/drawing/2014/main" id="{4EF9DA64-B93E-D8AA-2A10-6016DCCEC522}"/>
              </a:ext>
            </a:extLst>
          </p:cNvPr>
          <p:cNvPicPr>
            <a:picLocks noChangeAspect="1"/>
          </p:cNvPicPr>
          <p:nvPr/>
        </p:nvPicPr>
        <p:blipFill>
          <a:blip r:embed="rId3"/>
          <a:stretch>
            <a:fillRect/>
          </a:stretch>
        </p:blipFill>
        <p:spPr>
          <a:xfrm>
            <a:off x="4283968" y="646479"/>
            <a:ext cx="3371850" cy="8286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18386"/>
            <a:ext cx="3024336" cy="2933483"/>
          </a:xfrm>
        </p:spPr>
        <p:txBody>
          <a:bodyPr>
            <a:normAutofit/>
          </a:bodyPr>
          <a:lstStyle/>
          <a:p>
            <a:r>
              <a:rPr lang="en-US" dirty="0"/>
              <a:t>Create an itemized set of portfolios.</a:t>
            </a:r>
          </a:p>
          <a:p>
            <a:r>
              <a:rPr lang="en-US" sz="2400" dirty="0"/>
              <a:t>The set content type should be “Electronic portfolios”</a:t>
            </a:r>
          </a:p>
          <a:p>
            <a:endParaRPr lang="en-US" dirty="0"/>
          </a:p>
        </p:txBody>
      </p:sp>
      <p:sp>
        <p:nvSpPr>
          <p:cNvPr id="8" name="Rectangle 7">
            <a:extLst>
              <a:ext uri="{FF2B5EF4-FFF2-40B4-BE49-F238E27FC236}">
                <a16:creationId xmlns:a16="http://schemas.microsoft.com/office/drawing/2014/main" id="{869DF057-C640-5442-2D93-6C27F9504637}"/>
              </a:ext>
            </a:extLst>
          </p:cNvPr>
          <p:cNvSpPr/>
          <p:nvPr/>
        </p:nvSpPr>
        <p:spPr>
          <a:xfrm>
            <a:off x="4644008" y="705859"/>
            <a:ext cx="1368152" cy="354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ectangle 11">
            <a:extLst>
              <a:ext uri="{FF2B5EF4-FFF2-40B4-BE49-F238E27FC236}">
                <a16:creationId xmlns:a16="http://schemas.microsoft.com/office/drawing/2014/main" id="{EECB2DFF-D59D-4B18-1F95-0146F441E60C}"/>
              </a:ext>
            </a:extLst>
          </p:cNvPr>
          <p:cNvSpPr/>
          <p:nvPr/>
        </p:nvSpPr>
        <p:spPr>
          <a:xfrm>
            <a:off x="4287368" y="3643526"/>
            <a:ext cx="1580775" cy="368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93D8B3C9-42A3-216C-B274-5F91A8C0797B}"/>
              </a:ext>
            </a:extLst>
          </p:cNvPr>
          <p:cNvSpPr/>
          <p:nvPr/>
        </p:nvSpPr>
        <p:spPr>
          <a:xfrm>
            <a:off x="7020272" y="4443957"/>
            <a:ext cx="441079" cy="26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680976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A5410-AA9B-DA99-63C0-FAF6DF821BF9}"/>
              </a:ext>
            </a:extLst>
          </p:cNvPr>
          <p:cNvPicPr>
            <a:picLocks noChangeAspect="1"/>
          </p:cNvPicPr>
          <p:nvPr/>
        </p:nvPicPr>
        <p:blipFill>
          <a:blip r:embed="rId2"/>
          <a:stretch>
            <a:fillRect/>
          </a:stretch>
        </p:blipFill>
        <p:spPr>
          <a:xfrm>
            <a:off x="0" y="1596323"/>
            <a:ext cx="9144000" cy="19508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18387"/>
            <a:ext cx="8424936" cy="524878"/>
          </a:xfrm>
        </p:spPr>
        <p:txBody>
          <a:bodyPr>
            <a:normAutofit/>
          </a:bodyPr>
          <a:lstStyle/>
          <a:p>
            <a:r>
              <a:rPr lang="en-US" dirty="0"/>
              <a:t>Begin adding members to the set</a:t>
            </a:r>
            <a:endParaRPr lang="en-US" sz="2400" dirty="0"/>
          </a:p>
          <a:p>
            <a:endParaRPr lang="en-US" dirty="0"/>
          </a:p>
        </p:txBody>
      </p:sp>
      <p:sp>
        <p:nvSpPr>
          <p:cNvPr id="8" name="Rectangle 7">
            <a:extLst>
              <a:ext uri="{FF2B5EF4-FFF2-40B4-BE49-F238E27FC236}">
                <a16:creationId xmlns:a16="http://schemas.microsoft.com/office/drawing/2014/main" id="{869DF057-C640-5442-2D93-6C27F9504637}"/>
              </a:ext>
            </a:extLst>
          </p:cNvPr>
          <p:cNvSpPr/>
          <p:nvPr/>
        </p:nvSpPr>
        <p:spPr>
          <a:xfrm>
            <a:off x="971600" y="2015630"/>
            <a:ext cx="216024" cy="177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37E007E0-9C90-652B-EC8A-281A6E52A87F}"/>
              </a:ext>
            </a:extLst>
          </p:cNvPr>
          <p:cNvSpPr/>
          <p:nvPr/>
        </p:nvSpPr>
        <p:spPr>
          <a:xfrm>
            <a:off x="8054288" y="1779662"/>
            <a:ext cx="550160" cy="2494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47644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F94F01-1616-5542-F534-F32B925A091C}"/>
              </a:ext>
            </a:extLst>
          </p:cNvPr>
          <p:cNvPicPr>
            <a:picLocks noChangeAspect="1"/>
          </p:cNvPicPr>
          <p:nvPr/>
        </p:nvPicPr>
        <p:blipFill>
          <a:blip r:embed="rId2"/>
          <a:stretch>
            <a:fillRect/>
          </a:stretch>
        </p:blipFill>
        <p:spPr>
          <a:xfrm>
            <a:off x="0" y="1354446"/>
            <a:ext cx="9144000" cy="316152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504055"/>
          </a:xfrm>
        </p:spPr>
        <p:txBody>
          <a:bodyPr>
            <a:normAutofit/>
          </a:bodyPr>
          <a:lstStyle/>
          <a:p>
            <a:r>
              <a:rPr lang="en-US" dirty="0"/>
              <a:t>The set has been created</a:t>
            </a:r>
            <a:endParaRPr lang="en-US" sz="2400" dirty="0"/>
          </a:p>
          <a:p>
            <a:endParaRPr lang="en-US" dirty="0"/>
          </a:p>
        </p:txBody>
      </p:sp>
    </p:spTree>
    <p:extLst>
      <p:ext uri="{BB962C8B-B14F-4D97-AF65-F5344CB8AC3E}">
        <p14:creationId xmlns:p14="http://schemas.microsoft.com/office/powerpoint/2010/main" val="181661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8" name="Content Placeholder 3">
            <a:extLst>
              <a:ext uri="{FF2B5EF4-FFF2-40B4-BE49-F238E27FC236}">
                <a16:creationId xmlns:a16="http://schemas.microsoft.com/office/drawing/2014/main" id="{43FE6D66-58E6-9C6B-93F4-50CA6818DD17}"/>
              </a:ext>
            </a:extLst>
          </p:cNvPr>
          <p:cNvSpPr>
            <a:spLocks noGrp="1"/>
          </p:cNvSpPr>
          <p:nvPr>
            <p:ph idx="1"/>
          </p:nvPr>
        </p:nvSpPr>
        <p:spPr>
          <a:xfrm>
            <a:off x="395536" y="771551"/>
            <a:ext cx="8424936" cy="432047"/>
          </a:xfrm>
        </p:spPr>
        <p:txBody>
          <a:bodyPr>
            <a:normAutofit lnSpcReduction="10000"/>
          </a:bodyPr>
          <a:lstStyle/>
          <a:p>
            <a:r>
              <a:rPr lang="en-US" dirty="0"/>
              <a:t>All three portfolios are in the set</a:t>
            </a:r>
            <a:endParaRPr lang="en-US" sz="2400" dirty="0"/>
          </a:p>
          <a:p>
            <a:endParaRPr lang="en-US" dirty="0"/>
          </a:p>
        </p:txBody>
      </p:sp>
      <p:pic>
        <p:nvPicPr>
          <p:cNvPr id="4" name="Picture 3">
            <a:extLst>
              <a:ext uri="{FF2B5EF4-FFF2-40B4-BE49-F238E27FC236}">
                <a16:creationId xmlns:a16="http://schemas.microsoft.com/office/drawing/2014/main" id="{389F0BDC-5248-86EE-8F07-EAB8FF9C91FA}"/>
              </a:ext>
            </a:extLst>
          </p:cNvPr>
          <p:cNvPicPr>
            <a:picLocks noChangeAspect="1"/>
          </p:cNvPicPr>
          <p:nvPr/>
        </p:nvPicPr>
        <p:blipFill>
          <a:blip r:embed="rId2"/>
          <a:stretch>
            <a:fillRect/>
          </a:stretch>
        </p:blipFill>
        <p:spPr>
          <a:xfrm>
            <a:off x="1403648" y="1328670"/>
            <a:ext cx="6660232" cy="3380382"/>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48F73D7B-8FA8-D3C0-C4AA-E76B2DD25D8F}"/>
              </a:ext>
            </a:extLst>
          </p:cNvPr>
          <p:cNvCxnSpPr/>
          <p:nvPr/>
        </p:nvCxnSpPr>
        <p:spPr>
          <a:xfrm flipH="1">
            <a:off x="2843808" y="1923678"/>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A820E8-07DB-71D3-4EA2-3D2A1DB20FAD}"/>
              </a:ext>
            </a:extLst>
          </p:cNvPr>
          <p:cNvCxnSpPr/>
          <p:nvPr/>
        </p:nvCxnSpPr>
        <p:spPr>
          <a:xfrm flipH="1">
            <a:off x="2843808" y="3227506"/>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6475F6E-629F-B5A3-F874-C1EAD012370E}"/>
              </a:ext>
            </a:extLst>
          </p:cNvPr>
          <p:cNvCxnSpPr/>
          <p:nvPr/>
        </p:nvCxnSpPr>
        <p:spPr>
          <a:xfrm flipH="1">
            <a:off x="2843808" y="4443958"/>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D67ABA-84B0-850B-E751-6E828C50462B}"/>
              </a:ext>
            </a:extLst>
          </p:cNvPr>
          <p:cNvSpPr txBox="1"/>
          <p:nvPr/>
        </p:nvSpPr>
        <p:spPr>
          <a:xfrm>
            <a:off x="5220072" y="2283718"/>
            <a:ext cx="2304256" cy="1477328"/>
          </a:xfrm>
          <a:prstGeom prst="rect">
            <a:avLst/>
          </a:prstGeom>
          <a:solidFill>
            <a:schemeClr val="bg1"/>
          </a:solidFill>
          <a:ln>
            <a:solidFill>
              <a:schemeClr val="accent1"/>
            </a:solidFill>
          </a:ln>
        </p:spPr>
        <p:txBody>
          <a:bodyPr wrap="square" rtlCol="0">
            <a:spAutoFit/>
          </a:bodyPr>
          <a:lstStyle/>
          <a:p>
            <a:r>
              <a:rPr lang="en-US" dirty="0"/>
              <a:t>The portfolios are currently in electronic collection “</a:t>
            </a:r>
            <a:r>
              <a:rPr lang="en-US" sz="1800" kern="1200" dirty="0">
                <a:solidFill>
                  <a:srgbClr val="262626"/>
                </a:solidFill>
                <a:effectLst/>
                <a:latin typeface="Calibri" panose="020F0502020204030204" pitchFamily="34" charset="0"/>
                <a:ea typeface="+mn-ea"/>
                <a:cs typeface="+mn-cs"/>
              </a:rPr>
              <a:t>BioMed Central Open Access Free”</a:t>
            </a:r>
            <a:endParaRPr lang="en-US" dirty="0"/>
          </a:p>
        </p:txBody>
      </p:sp>
      <p:sp>
        <p:nvSpPr>
          <p:cNvPr id="13" name="Rectangle 12">
            <a:extLst>
              <a:ext uri="{FF2B5EF4-FFF2-40B4-BE49-F238E27FC236}">
                <a16:creationId xmlns:a16="http://schemas.microsoft.com/office/drawing/2014/main" id="{E3987254-45CC-1B13-2F8D-B978314CA6DA}"/>
              </a:ext>
            </a:extLst>
          </p:cNvPr>
          <p:cNvSpPr/>
          <p:nvPr/>
        </p:nvSpPr>
        <p:spPr>
          <a:xfrm>
            <a:off x="2555776" y="1306342"/>
            <a:ext cx="1656184" cy="216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361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EED20-AD4F-0ED7-32D9-16631545C46F}"/>
              </a:ext>
            </a:extLst>
          </p:cNvPr>
          <p:cNvPicPr>
            <a:picLocks noChangeAspect="1"/>
          </p:cNvPicPr>
          <p:nvPr/>
        </p:nvPicPr>
        <p:blipFill>
          <a:blip r:embed="rId2"/>
          <a:stretch>
            <a:fillRect/>
          </a:stretch>
        </p:blipFill>
        <p:spPr>
          <a:xfrm>
            <a:off x="0" y="2167081"/>
            <a:ext cx="9144000" cy="14847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8" name="Content Placeholder 3">
            <a:extLst>
              <a:ext uri="{FF2B5EF4-FFF2-40B4-BE49-F238E27FC236}">
                <a16:creationId xmlns:a16="http://schemas.microsoft.com/office/drawing/2014/main" id="{43FE6D66-58E6-9C6B-93F4-50CA6818DD17}"/>
              </a:ext>
            </a:extLst>
          </p:cNvPr>
          <p:cNvSpPr>
            <a:spLocks noGrp="1"/>
          </p:cNvSpPr>
          <p:nvPr>
            <p:ph idx="1"/>
          </p:nvPr>
        </p:nvSpPr>
        <p:spPr>
          <a:xfrm>
            <a:off x="395536" y="771551"/>
            <a:ext cx="8424936" cy="1440159"/>
          </a:xfrm>
        </p:spPr>
        <p:txBody>
          <a:bodyPr>
            <a:normAutofit/>
          </a:bodyPr>
          <a:lstStyle/>
          <a:p>
            <a:r>
              <a:rPr lang="en-US" dirty="0"/>
              <a:t>From the source collection (“BioMed Central Open Access Free”) “Electronic Service Editor” “Portfolios” tab click “Move Set of Portfolios”</a:t>
            </a:r>
            <a:endParaRPr lang="en-US" sz="2400" dirty="0"/>
          </a:p>
          <a:p>
            <a:endParaRPr lang="en-US" dirty="0"/>
          </a:p>
        </p:txBody>
      </p:sp>
      <p:sp>
        <p:nvSpPr>
          <p:cNvPr id="6" name="Rectangle 5">
            <a:extLst>
              <a:ext uri="{FF2B5EF4-FFF2-40B4-BE49-F238E27FC236}">
                <a16:creationId xmlns:a16="http://schemas.microsoft.com/office/drawing/2014/main" id="{4A8B0BBA-785B-14C1-8F78-BB2B5014AAD5}"/>
              </a:ext>
            </a:extLst>
          </p:cNvPr>
          <p:cNvSpPr/>
          <p:nvPr/>
        </p:nvSpPr>
        <p:spPr>
          <a:xfrm>
            <a:off x="3510100" y="3330174"/>
            <a:ext cx="122413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2D72A5BD-91E7-32C7-A765-F35660B9AF50}"/>
              </a:ext>
            </a:extLst>
          </p:cNvPr>
          <p:cNvSpPr/>
          <p:nvPr/>
        </p:nvSpPr>
        <p:spPr>
          <a:xfrm>
            <a:off x="1043608" y="2477356"/>
            <a:ext cx="1800200" cy="310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59691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C3D9B9-DF34-C9DC-7A16-FAF0F352ED1D}"/>
              </a:ext>
            </a:extLst>
          </p:cNvPr>
          <p:cNvPicPr>
            <a:picLocks noChangeAspect="1"/>
          </p:cNvPicPr>
          <p:nvPr/>
        </p:nvPicPr>
        <p:blipFill>
          <a:blip r:embed="rId2"/>
          <a:stretch>
            <a:fillRect/>
          </a:stretch>
        </p:blipFill>
        <p:spPr>
          <a:xfrm>
            <a:off x="3605851" y="668206"/>
            <a:ext cx="4196523" cy="422793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8" name="Content Placeholder 3">
            <a:extLst>
              <a:ext uri="{FF2B5EF4-FFF2-40B4-BE49-F238E27FC236}">
                <a16:creationId xmlns:a16="http://schemas.microsoft.com/office/drawing/2014/main" id="{43FE6D66-58E6-9C6B-93F4-50CA6818DD17}"/>
              </a:ext>
            </a:extLst>
          </p:cNvPr>
          <p:cNvSpPr>
            <a:spLocks noGrp="1"/>
          </p:cNvSpPr>
          <p:nvPr>
            <p:ph idx="1"/>
          </p:nvPr>
        </p:nvSpPr>
        <p:spPr>
          <a:xfrm>
            <a:off x="395536" y="771551"/>
            <a:ext cx="3528392" cy="4032447"/>
          </a:xfrm>
        </p:spPr>
        <p:txBody>
          <a:bodyPr>
            <a:normAutofit/>
          </a:bodyPr>
          <a:lstStyle/>
          <a:p>
            <a:r>
              <a:rPr lang="en-US" dirty="0"/>
              <a:t>Fill in the set name, destination Electronic Collection, and click “Move”</a:t>
            </a:r>
            <a:endParaRPr lang="en-US" sz="2400" dirty="0"/>
          </a:p>
          <a:p>
            <a:endParaRPr lang="en-US" dirty="0"/>
          </a:p>
        </p:txBody>
      </p:sp>
      <p:sp>
        <p:nvSpPr>
          <p:cNvPr id="6" name="Rectangle 5">
            <a:extLst>
              <a:ext uri="{FF2B5EF4-FFF2-40B4-BE49-F238E27FC236}">
                <a16:creationId xmlns:a16="http://schemas.microsoft.com/office/drawing/2014/main" id="{4A8B0BBA-785B-14C1-8F78-BB2B5014AAD5}"/>
              </a:ext>
            </a:extLst>
          </p:cNvPr>
          <p:cNvSpPr/>
          <p:nvPr/>
        </p:nvSpPr>
        <p:spPr>
          <a:xfrm>
            <a:off x="7308304" y="4603764"/>
            <a:ext cx="442167" cy="2852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2D72A5BD-91E7-32C7-A765-F35660B9AF50}"/>
              </a:ext>
            </a:extLst>
          </p:cNvPr>
          <p:cNvSpPr/>
          <p:nvPr/>
        </p:nvSpPr>
        <p:spPr>
          <a:xfrm>
            <a:off x="4716017" y="1028433"/>
            <a:ext cx="2160240" cy="230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CC1EE7CA-ED1A-58AC-2E8C-324B16A19546}"/>
              </a:ext>
            </a:extLst>
          </p:cNvPr>
          <p:cNvSpPr/>
          <p:nvPr/>
        </p:nvSpPr>
        <p:spPr>
          <a:xfrm>
            <a:off x="4716018" y="1258664"/>
            <a:ext cx="2160240" cy="230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01202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864456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2D73D-EB56-878A-FF65-2A5322A0E079}"/>
              </a:ext>
            </a:extLst>
          </p:cNvPr>
          <p:cNvPicPr>
            <a:picLocks noChangeAspect="1"/>
          </p:cNvPicPr>
          <p:nvPr/>
        </p:nvPicPr>
        <p:blipFill>
          <a:blip r:embed="rId2"/>
          <a:stretch>
            <a:fillRect/>
          </a:stretch>
        </p:blipFill>
        <p:spPr>
          <a:xfrm>
            <a:off x="0" y="1847784"/>
            <a:ext cx="9144000" cy="14479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8" name="Content Placeholder 3">
            <a:extLst>
              <a:ext uri="{FF2B5EF4-FFF2-40B4-BE49-F238E27FC236}">
                <a16:creationId xmlns:a16="http://schemas.microsoft.com/office/drawing/2014/main" id="{43FE6D66-58E6-9C6B-93F4-50CA6818DD17}"/>
              </a:ext>
            </a:extLst>
          </p:cNvPr>
          <p:cNvSpPr>
            <a:spLocks noGrp="1"/>
          </p:cNvSpPr>
          <p:nvPr>
            <p:ph idx="1"/>
          </p:nvPr>
        </p:nvSpPr>
        <p:spPr>
          <a:xfrm>
            <a:off x="395536" y="771551"/>
            <a:ext cx="8424936" cy="4032447"/>
          </a:xfrm>
        </p:spPr>
        <p:txBody>
          <a:bodyPr>
            <a:normAutofit/>
          </a:bodyPr>
          <a:lstStyle/>
          <a:p>
            <a:r>
              <a:rPr lang="en-US" dirty="0"/>
              <a:t>A job runs to move the portfolios in the set</a:t>
            </a:r>
            <a:endParaRPr lang="en-US" sz="2400" dirty="0"/>
          </a:p>
          <a:p>
            <a:endParaRPr lang="en-US" dirty="0"/>
          </a:p>
        </p:txBody>
      </p:sp>
      <p:sp>
        <p:nvSpPr>
          <p:cNvPr id="6" name="Rectangle 5">
            <a:extLst>
              <a:ext uri="{FF2B5EF4-FFF2-40B4-BE49-F238E27FC236}">
                <a16:creationId xmlns:a16="http://schemas.microsoft.com/office/drawing/2014/main" id="{4A8B0BBA-785B-14C1-8F78-BB2B5014AAD5}"/>
              </a:ext>
            </a:extLst>
          </p:cNvPr>
          <p:cNvSpPr/>
          <p:nvPr/>
        </p:nvSpPr>
        <p:spPr>
          <a:xfrm>
            <a:off x="323528" y="2956232"/>
            <a:ext cx="1944216" cy="3394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2D72A5BD-91E7-32C7-A765-F35660B9AF50}"/>
              </a:ext>
            </a:extLst>
          </p:cNvPr>
          <p:cNvSpPr/>
          <p:nvPr/>
        </p:nvSpPr>
        <p:spPr>
          <a:xfrm>
            <a:off x="6012160" y="3039280"/>
            <a:ext cx="1152128" cy="2564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229630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F8DFC-8963-573B-3B55-C14642509789}"/>
              </a:ext>
            </a:extLst>
          </p:cNvPr>
          <p:cNvPicPr>
            <a:picLocks noChangeAspect="1"/>
          </p:cNvPicPr>
          <p:nvPr/>
        </p:nvPicPr>
        <p:blipFill>
          <a:blip r:embed="rId2"/>
          <a:stretch>
            <a:fillRect/>
          </a:stretch>
        </p:blipFill>
        <p:spPr>
          <a:xfrm>
            <a:off x="899592" y="1419622"/>
            <a:ext cx="7740352" cy="31997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8" name="Content Placeholder 3">
            <a:extLst>
              <a:ext uri="{FF2B5EF4-FFF2-40B4-BE49-F238E27FC236}">
                <a16:creationId xmlns:a16="http://schemas.microsoft.com/office/drawing/2014/main" id="{43FE6D66-58E6-9C6B-93F4-50CA6818DD17}"/>
              </a:ext>
            </a:extLst>
          </p:cNvPr>
          <p:cNvSpPr>
            <a:spLocks noGrp="1"/>
          </p:cNvSpPr>
          <p:nvPr>
            <p:ph idx="1"/>
          </p:nvPr>
        </p:nvSpPr>
        <p:spPr>
          <a:xfrm>
            <a:off x="179512" y="771551"/>
            <a:ext cx="8784976" cy="4032447"/>
          </a:xfrm>
        </p:spPr>
        <p:txBody>
          <a:bodyPr>
            <a:normAutofit/>
          </a:bodyPr>
          <a:lstStyle/>
          <a:p>
            <a:r>
              <a:rPr lang="en-US" dirty="0"/>
              <a:t>The portfolios have moved to Electronic Collection “OAPEN Free”</a:t>
            </a:r>
            <a:endParaRPr lang="en-US" sz="2400" dirty="0"/>
          </a:p>
          <a:p>
            <a:endParaRPr lang="en-US" dirty="0"/>
          </a:p>
        </p:txBody>
      </p:sp>
      <p:sp>
        <p:nvSpPr>
          <p:cNvPr id="9" name="Rectangle 8">
            <a:extLst>
              <a:ext uri="{FF2B5EF4-FFF2-40B4-BE49-F238E27FC236}">
                <a16:creationId xmlns:a16="http://schemas.microsoft.com/office/drawing/2014/main" id="{2D72A5BD-91E7-32C7-A765-F35660B9AF50}"/>
              </a:ext>
            </a:extLst>
          </p:cNvPr>
          <p:cNvSpPr/>
          <p:nvPr/>
        </p:nvSpPr>
        <p:spPr>
          <a:xfrm>
            <a:off x="971600" y="1419622"/>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TextBox 6">
            <a:extLst>
              <a:ext uri="{FF2B5EF4-FFF2-40B4-BE49-F238E27FC236}">
                <a16:creationId xmlns:a16="http://schemas.microsoft.com/office/drawing/2014/main" id="{8489CC0C-6FCF-6C11-CEFB-B7332A77BE92}"/>
              </a:ext>
            </a:extLst>
          </p:cNvPr>
          <p:cNvSpPr txBox="1"/>
          <p:nvPr/>
        </p:nvSpPr>
        <p:spPr>
          <a:xfrm>
            <a:off x="5364088" y="2283718"/>
            <a:ext cx="2808312" cy="1200329"/>
          </a:xfrm>
          <a:prstGeom prst="rect">
            <a:avLst/>
          </a:prstGeom>
          <a:solidFill>
            <a:schemeClr val="bg1"/>
          </a:solidFill>
          <a:ln>
            <a:solidFill>
              <a:schemeClr val="accent1"/>
            </a:solidFill>
          </a:ln>
        </p:spPr>
        <p:txBody>
          <a:bodyPr wrap="square" rtlCol="0">
            <a:spAutoFit/>
          </a:bodyPr>
          <a:lstStyle/>
          <a:p>
            <a:r>
              <a:rPr lang="en-US" dirty="0"/>
              <a:t>Here are two of the three portfolios which have moved to electronic collection  “OAPEN Free”</a:t>
            </a:r>
          </a:p>
        </p:txBody>
      </p:sp>
    </p:spTree>
    <p:extLst>
      <p:ext uri="{BB962C8B-B14F-4D97-AF65-F5344CB8AC3E}">
        <p14:creationId xmlns:p14="http://schemas.microsoft.com/office/powerpoint/2010/main" val="73534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437249-CA5F-DB83-FB6D-E9B1648E89B7}"/>
              </a:ext>
            </a:extLst>
          </p:cNvPr>
          <p:cNvPicPr>
            <a:picLocks noChangeAspect="1"/>
          </p:cNvPicPr>
          <p:nvPr/>
        </p:nvPicPr>
        <p:blipFill>
          <a:blip r:embed="rId2"/>
          <a:stretch>
            <a:fillRect/>
          </a:stretch>
        </p:blipFill>
        <p:spPr>
          <a:xfrm>
            <a:off x="0" y="1910473"/>
            <a:ext cx="9144000" cy="18854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2"/>
            <a:ext cx="8424936" cy="863392"/>
          </a:xfrm>
        </p:spPr>
        <p:txBody>
          <a:bodyPr>
            <a:normAutofit/>
          </a:bodyPr>
          <a:lstStyle/>
          <a:p>
            <a:r>
              <a:rPr lang="en-US" dirty="0"/>
              <a:t>Now, also from the “Portfolios” tab of the Electronic Service Editor,  we will look at “Activate / Deactivate”</a:t>
            </a:r>
          </a:p>
          <a:p>
            <a:endParaRPr lang="en-US" dirty="0"/>
          </a:p>
        </p:txBody>
      </p:sp>
      <p:sp>
        <p:nvSpPr>
          <p:cNvPr id="2" name="Rectangle 1">
            <a:extLst>
              <a:ext uri="{FF2B5EF4-FFF2-40B4-BE49-F238E27FC236}">
                <a16:creationId xmlns:a16="http://schemas.microsoft.com/office/drawing/2014/main" id="{FB4AF1F4-F214-D73E-7189-0E6BC1DEDF16}"/>
              </a:ext>
            </a:extLst>
          </p:cNvPr>
          <p:cNvSpPr/>
          <p:nvPr/>
        </p:nvSpPr>
        <p:spPr>
          <a:xfrm>
            <a:off x="5868144" y="2565146"/>
            <a:ext cx="936104" cy="294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60A5BC44-254C-1D5A-355E-414914DEF925}"/>
              </a:ext>
            </a:extLst>
          </p:cNvPr>
          <p:cNvSpPr/>
          <p:nvPr/>
        </p:nvSpPr>
        <p:spPr>
          <a:xfrm>
            <a:off x="50864" y="1897775"/>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6BB23804-E14A-2484-74F4-5F0A57A981D2}"/>
              </a:ext>
            </a:extLst>
          </p:cNvPr>
          <p:cNvSpPr/>
          <p:nvPr/>
        </p:nvSpPr>
        <p:spPr>
          <a:xfrm>
            <a:off x="1115616" y="2147386"/>
            <a:ext cx="5499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219667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179512" y="771551"/>
            <a:ext cx="8856984" cy="4032447"/>
          </a:xfrm>
        </p:spPr>
        <p:txBody>
          <a:bodyPr>
            <a:normAutofit/>
          </a:bodyPr>
          <a:lstStyle/>
          <a:p>
            <a:r>
              <a:rPr lang="en-US" dirty="0"/>
              <a:t>The “activate/deactivate” option allows the staff user to either activate or deactivate multiple resources in batch mode.</a:t>
            </a:r>
          </a:p>
          <a:p>
            <a:r>
              <a:rPr lang="en-US" dirty="0"/>
              <a:t>Either:</a:t>
            </a:r>
          </a:p>
          <a:p>
            <a:pPr marL="457200" indent="-457200">
              <a:buFont typeface="+mj-lt"/>
              <a:buAutoNum type="arabicPeriod"/>
            </a:pPr>
            <a:r>
              <a:rPr lang="en-US" dirty="0"/>
              <a:t>Select “Action Items” (the three dots) for a specific resource </a:t>
            </a:r>
          </a:p>
          <a:p>
            <a:pPr marL="457200" indent="-457200">
              <a:buFont typeface="+mj-lt"/>
              <a:buAutoNum type="arabicPeriod"/>
            </a:pPr>
            <a:r>
              <a:rPr lang="en-US" dirty="0"/>
              <a:t>Select “Activate” or “Deactivate” from the options</a:t>
            </a:r>
          </a:p>
          <a:p>
            <a:r>
              <a:rPr lang="en-US" dirty="0"/>
              <a:t>Or</a:t>
            </a:r>
          </a:p>
          <a:p>
            <a:pPr marL="457200" indent="-457200">
              <a:buFont typeface="+mj-lt"/>
              <a:buAutoNum type="arabicPeriod"/>
            </a:pPr>
            <a:r>
              <a:rPr lang="en-US" dirty="0"/>
              <a:t>Select multiple resources via the check boxes </a:t>
            </a:r>
          </a:p>
          <a:p>
            <a:pPr marL="457200" indent="-457200">
              <a:buFont typeface="+mj-lt"/>
              <a:buAutoNum type="arabicPeriod"/>
            </a:pPr>
            <a:r>
              <a:rPr lang="en-US" dirty="0"/>
              <a:t>Select “Activate Selected” or “Deactivate Selected” from the drop-down list </a:t>
            </a:r>
          </a:p>
          <a:p>
            <a:pPr marL="0" indent="0">
              <a:buNone/>
            </a:pPr>
            <a:endParaRPr lang="en-US" dirty="0"/>
          </a:p>
        </p:txBody>
      </p:sp>
    </p:spTree>
    <p:extLst>
      <p:ext uri="{BB962C8B-B14F-4D97-AF65-F5344CB8AC3E}">
        <p14:creationId xmlns:p14="http://schemas.microsoft.com/office/powerpoint/2010/main" val="1441161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BBFF31-2272-92CE-0841-7D374F55B95B}"/>
              </a:ext>
            </a:extLst>
          </p:cNvPr>
          <p:cNvPicPr>
            <a:picLocks noChangeAspect="1"/>
          </p:cNvPicPr>
          <p:nvPr/>
        </p:nvPicPr>
        <p:blipFill>
          <a:blip r:embed="rId2"/>
          <a:stretch>
            <a:fillRect/>
          </a:stretch>
        </p:blipFill>
        <p:spPr>
          <a:xfrm>
            <a:off x="665820" y="1707654"/>
            <a:ext cx="7812360" cy="285275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179512" y="771551"/>
            <a:ext cx="8856984" cy="936103"/>
          </a:xfrm>
        </p:spPr>
        <p:txBody>
          <a:bodyPr>
            <a:normAutofit/>
          </a:bodyPr>
          <a:lstStyle/>
          <a:p>
            <a:pPr marL="457200" indent="-457200">
              <a:buFont typeface="+mj-lt"/>
              <a:buAutoNum type="arabicPeriod"/>
            </a:pPr>
            <a:r>
              <a:rPr lang="en-US" dirty="0"/>
              <a:t>Select “Action Items” (the three dots) for a specific resource </a:t>
            </a:r>
          </a:p>
          <a:p>
            <a:pPr marL="457200" indent="-457200">
              <a:buFont typeface="+mj-lt"/>
              <a:buAutoNum type="arabicPeriod"/>
            </a:pPr>
            <a:r>
              <a:rPr lang="en-US" dirty="0"/>
              <a:t>Select “Activate” or “Deactivate” from the options</a:t>
            </a:r>
          </a:p>
          <a:p>
            <a:pPr marL="0" indent="0">
              <a:buNone/>
            </a:pPr>
            <a:endParaRPr lang="en-US" dirty="0"/>
          </a:p>
        </p:txBody>
      </p:sp>
      <p:sp>
        <p:nvSpPr>
          <p:cNvPr id="6" name="Rectangle 5">
            <a:extLst>
              <a:ext uri="{FF2B5EF4-FFF2-40B4-BE49-F238E27FC236}">
                <a16:creationId xmlns:a16="http://schemas.microsoft.com/office/drawing/2014/main" id="{13342C0A-E4BE-C27B-3983-474CD358FEED}"/>
              </a:ext>
            </a:extLst>
          </p:cNvPr>
          <p:cNvSpPr/>
          <p:nvPr/>
        </p:nvSpPr>
        <p:spPr>
          <a:xfrm>
            <a:off x="8048584" y="2764722"/>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CF5C7F-4663-3E56-90CB-37133374B240}"/>
              </a:ext>
            </a:extLst>
          </p:cNvPr>
          <p:cNvSpPr/>
          <p:nvPr/>
        </p:nvSpPr>
        <p:spPr>
          <a:xfrm>
            <a:off x="7714448" y="3915952"/>
            <a:ext cx="3802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336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25991D-DF9E-D521-ADE7-7CCDD3FD2B6B}"/>
              </a:ext>
            </a:extLst>
          </p:cNvPr>
          <p:cNvPicPr>
            <a:picLocks noChangeAspect="1"/>
          </p:cNvPicPr>
          <p:nvPr/>
        </p:nvPicPr>
        <p:blipFill>
          <a:blip r:embed="rId2"/>
          <a:stretch>
            <a:fillRect/>
          </a:stretch>
        </p:blipFill>
        <p:spPr>
          <a:xfrm>
            <a:off x="0" y="2363539"/>
            <a:ext cx="9144000" cy="215242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179512" y="771551"/>
            <a:ext cx="8856984" cy="1296143"/>
          </a:xfrm>
        </p:spPr>
        <p:txBody>
          <a:bodyPr>
            <a:normAutofit/>
          </a:bodyPr>
          <a:lstStyle/>
          <a:p>
            <a:pPr marL="457200" indent="-457200">
              <a:buFont typeface="+mj-lt"/>
              <a:buAutoNum type="arabicPeriod"/>
            </a:pPr>
            <a:r>
              <a:rPr lang="en-US" dirty="0"/>
              <a:t>Select multiple resources via the check boxes </a:t>
            </a:r>
          </a:p>
          <a:p>
            <a:pPr marL="457200" indent="-457200">
              <a:buFont typeface="+mj-lt"/>
              <a:buAutoNum type="arabicPeriod"/>
            </a:pPr>
            <a:r>
              <a:rPr lang="en-US" dirty="0"/>
              <a:t>Select “Activate Selected” or “Deactivate Selected” from the drop-down list </a:t>
            </a:r>
          </a:p>
        </p:txBody>
      </p:sp>
      <p:sp>
        <p:nvSpPr>
          <p:cNvPr id="6" name="Rectangle 5">
            <a:extLst>
              <a:ext uri="{FF2B5EF4-FFF2-40B4-BE49-F238E27FC236}">
                <a16:creationId xmlns:a16="http://schemas.microsoft.com/office/drawing/2014/main" id="{620F193F-1687-FCEE-7836-62ED2893782C}"/>
              </a:ext>
            </a:extLst>
          </p:cNvPr>
          <p:cNvSpPr/>
          <p:nvPr/>
        </p:nvSpPr>
        <p:spPr>
          <a:xfrm>
            <a:off x="416058" y="3616735"/>
            <a:ext cx="172450"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6A8279AE-4F7C-B39C-2026-ACE11BB45FC3}"/>
              </a:ext>
            </a:extLst>
          </p:cNvPr>
          <p:cNvSpPr/>
          <p:nvPr/>
        </p:nvSpPr>
        <p:spPr>
          <a:xfrm>
            <a:off x="5868144" y="3416373"/>
            <a:ext cx="792088" cy="200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4482A60D-F4CA-2A65-D563-DF6698F61674}"/>
              </a:ext>
            </a:extLst>
          </p:cNvPr>
          <p:cNvSpPr txBox="1"/>
          <p:nvPr/>
        </p:nvSpPr>
        <p:spPr>
          <a:xfrm>
            <a:off x="4572000" y="3939902"/>
            <a:ext cx="2952328" cy="646331"/>
          </a:xfrm>
          <a:prstGeom prst="rect">
            <a:avLst/>
          </a:prstGeom>
          <a:solidFill>
            <a:srgbClr val="FFC000"/>
          </a:solidFill>
          <a:ln>
            <a:solidFill>
              <a:schemeClr val="accent1"/>
            </a:solidFill>
          </a:ln>
        </p:spPr>
        <p:txBody>
          <a:bodyPr wrap="square" rtlCol="0">
            <a:spAutoFit/>
          </a:bodyPr>
          <a:lstStyle/>
          <a:p>
            <a:r>
              <a:rPr lang="en-US" dirty="0"/>
              <a:t>Note that currently the icons are grey (not activated)</a:t>
            </a:r>
            <a:endParaRPr lang="en-IL" dirty="0"/>
          </a:p>
        </p:txBody>
      </p:sp>
      <p:cxnSp>
        <p:nvCxnSpPr>
          <p:cNvPr id="10" name="Straight Arrow Connector 9">
            <a:extLst>
              <a:ext uri="{FF2B5EF4-FFF2-40B4-BE49-F238E27FC236}">
                <a16:creationId xmlns:a16="http://schemas.microsoft.com/office/drawing/2014/main" id="{8B9A68D5-A781-C379-59E3-F0F105CFA0B2}"/>
              </a:ext>
            </a:extLst>
          </p:cNvPr>
          <p:cNvCxnSpPr>
            <a:cxnSpLocks/>
          </p:cNvCxnSpPr>
          <p:nvPr/>
        </p:nvCxnSpPr>
        <p:spPr>
          <a:xfrm flipH="1" flipV="1">
            <a:off x="827584" y="3939902"/>
            <a:ext cx="3744416"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AC6E6C-76C7-20B8-7455-B095ABCDEA0A}"/>
              </a:ext>
            </a:extLst>
          </p:cNvPr>
          <p:cNvCxnSpPr>
            <a:cxnSpLocks/>
          </p:cNvCxnSpPr>
          <p:nvPr/>
        </p:nvCxnSpPr>
        <p:spPr>
          <a:xfrm flipH="1">
            <a:off x="6516216" y="2304313"/>
            <a:ext cx="288540" cy="11120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48E2702-2F00-57CC-28FD-B5ECF921F417}"/>
              </a:ext>
            </a:extLst>
          </p:cNvPr>
          <p:cNvSpPr txBox="1"/>
          <p:nvPr/>
        </p:nvSpPr>
        <p:spPr>
          <a:xfrm>
            <a:off x="5940152" y="1657982"/>
            <a:ext cx="2088232" cy="646331"/>
          </a:xfrm>
          <a:prstGeom prst="rect">
            <a:avLst/>
          </a:prstGeom>
          <a:solidFill>
            <a:srgbClr val="FFC000"/>
          </a:solidFill>
          <a:ln>
            <a:solidFill>
              <a:schemeClr val="accent1"/>
            </a:solidFill>
          </a:ln>
        </p:spPr>
        <p:txBody>
          <a:bodyPr wrap="square" rtlCol="0">
            <a:spAutoFit/>
          </a:bodyPr>
          <a:lstStyle/>
          <a:p>
            <a:r>
              <a:rPr lang="en-US" dirty="0"/>
              <a:t>This will activate the selected portfolios</a:t>
            </a:r>
            <a:endParaRPr lang="en-IL" dirty="0"/>
          </a:p>
        </p:txBody>
      </p:sp>
    </p:spTree>
    <p:extLst>
      <p:ext uri="{BB962C8B-B14F-4D97-AF65-F5344CB8AC3E}">
        <p14:creationId xmlns:p14="http://schemas.microsoft.com/office/powerpoint/2010/main" val="93535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BE750-69DF-F40F-44C7-804884F19A66}"/>
              </a:ext>
            </a:extLst>
          </p:cNvPr>
          <p:cNvPicPr>
            <a:picLocks noChangeAspect="1"/>
          </p:cNvPicPr>
          <p:nvPr/>
        </p:nvPicPr>
        <p:blipFill>
          <a:blip r:embed="rId2"/>
          <a:stretch>
            <a:fillRect/>
          </a:stretch>
        </p:blipFill>
        <p:spPr>
          <a:xfrm>
            <a:off x="0" y="1521152"/>
            <a:ext cx="9144000" cy="210119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Using 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179512" y="771551"/>
            <a:ext cx="8856984" cy="4032447"/>
          </a:xfrm>
        </p:spPr>
        <p:txBody>
          <a:bodyPr>
            <a:normAutofit/>
          </a:bodyPr>
          <a:lstStyle/>
          <a:p>
            <a:r>
              <a:rPr lang="en-US" dirty="0"/>
              <a:t>The portfolios are now activated</a:t>
            </a:r>
          </a:p>
          <a:p>
            <a:pPr marL="457200" indent="-457200">
              <a:buFont typeface="+mj-lt"/>
              <a:buAutoNum type="arabicPeriod"/>
            </a:pPr>
            <a:endParaRPr lang="en-US" dirty="0"/>
          </a:p>
        </p:txBody>
      </p:sp>
      <p:sp>
        <p:nvSpPr>
          <p:cNvPr id="6" name="Rectangle 5">
            <a:extLst>
              <a:ext uri="{FF2B5EF4-FFF2-40B4-BE49-F238E27FC236}">
                <a16:creationId xmlns:a16="http://schemas.microsoft.com/office/drawing/2014/main" id="{620F193F-1687-FCEE-7836-62ED2893782C}"/>
              </a:ext>
            </a:extLst>
          </p:cNvPr>
          <p:cNvSpPr/>
          <p:nvPr/>
        </p:nvSpPr>
        <p:spPr>
          <a:xfrm>
            <a:off x="603875" y="2809016"/>
            <a:ext cx="223709" cy="612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4482A60D-F4CA-2A65-D563-DF6698F61674}"/>
              </a:ext>
            </a:extLst>
          </p:cNvPr>
          <p:cNvSpPr txBox="1"/>
          <p:nvPr/>
        </p:nvSpPr>
        <p:spPr>
          <a:xfrm>
            <a:off x="4572000" y="3939902"/>
            <a:ext cx="2376264" cy="646331"/>
          </a:xfrm>
          <a:prstGeom prst="rect">
            <a:avLst/>
          </a:prstGeom>
          <a:solidFill>
            <a:srgbClr val="FFC000"/>
          </a:solidFill>
          <a:ln>
            <a:solidFill>
              <a:schemeClr val="accent1"/>
            </a:solidFill>
          </a:ln>
        </p:spPr>
        <p:txBody>
          <a:bodyPr wrap="square" rtlCol="0">
            <a:spAutoFit/>
          </a:bodyPr>
          <a:lstStyle/>
          <a:p>
            <a:r>
              <a:rPr lang="en-US" dirty="0"/>
              <a:t>Note that the icons are blue (activated)</a:t>
            </a:r>
            <a:endParaRPr lang="en-IL" dirty="0"/>
          </a:p>
        </p:txBody>
      </p:sp>
      <p:cxnSp>
        <p:nvCxnSpPr>
          <p:cNvPr id="10" name="Straight Arrow Connector 9">
            <a:extLst>
              <a:ext uri="{FF2B5EF4-FFF2-40B4-BE49-F238E27FC236}">
                <a16:creationId xmlns:a16="http://schemas.microsoft.com/office/drawing/2014/main" id="{8B9A68D5-A781-C379-59E3-F0F105CFA0B2}"/>
              </a:ext>
            </a:extLst>
          </p:cNvPr>
          <p:cNvCxnSpPr>
            <a:cxnSpLocks/>
          </p:cNvCxnSpPr>
          <p:nvPr/>
        </p:nvCxnSpPr>
        <p:spPr>
          <a:xfrm flipH="1" flipV="1">
            <a:off x="899592" y="3075806"/>
            <a:ext cx="3672408" cy="936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21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The portfolio loader</a:t>
            </a:r>
          </a:p>
        </p:txBody>
      </p:sp>
    </p:spTree>
    <p:extLst>
      <p:ext uri="{BB962C8B-B14F-4D97-AF65-F5344CB8AC3E}">
        <p14:creationId xmlns:p14="http://schemas.microsoft.com/office/powerpoint/2010/main" val="1904037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portfolio loader</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lnSpcReduction="10000"/>
          </a:bodyPr>
          <a:lstStyle/>
          <a:p>
            <a:r>
              <a:rPr lang="en-US" dirty="0"/>
              <a:t>The </a:t>
            </a:r>
            <a:r>
              <a:rPr lang="en-US" dirty="0">
                <a:hlinkClick r:id="rId2"/>
              </a:rPr>
              <a:t>portfolio loader </a:t>
            </a:r>
            <a:r>
              <a:rPr lang="en-US" dirty="0"/>
              <a:t>is used perform the following activities in batch mode for portfolios in an electronic collection:</a:t>
            </a:r>
          </a:p>
          <a:p>
            <a:pPr marL="0" indent="0">
              <a:buNone/>
            </a:pPr>
            <a:endParaRPr lang="en-US" dirty="0"/>
          </a:p>
          <a:p>
            <a:pPr marL="457200" indent="-457200">
              <a:buFont typeface="+mj-lt"/>
              <a:buAutoNum type="arabicPeriod"/>
            </a:pPr>
            <a:r>
              <a:rPr lang="en-US" dirty="0"/>
              <a:t>Create new portfolios and add them to the electronic collection</a:t>
            </a:r>
          </a:p>
          <a:p>
            <a:pPr marL="457200" indent="-457200">
              <a:buFont typeface="+mj-lt"/>
              <a:buAutoNum type="arabicPeriod"/>
            </a:pPr>
            <a:r>
              <a:rPr lang="en-US" dirty="0"/>
              <a:t>Update existing portfolios in the electronic collection</a:t>
            </a:r>
          </a:p>
          <a:p>
            <a:pPr marL="457200" indent="-457200">
              <a:buFont typeface="+mj-lt"/>
              <a:buAutoNum type="arabicPeriod"/>
            </a:pPr>
            <a:r>
              <a:rPr lang="en-US" dirty="0"/>
              <a:t>Delete portfolios from an electronic collection</a:t>
            </a:r>
          </a:p>
          <a:p>
            <a:pPr marL="0" indent="0">
              <a:buNone/>
            </a:pPr>
            <a:endParaRPr lang="en-US" dirty="0"/>
          </a:p>
          <a:p>
            <a:r>
              <a:rPr lang="en-US" dirty="0"/>
              <a:t>See also </a:t>
            </a:r>
            <a:r>
              <a:rPr lang="en-US" dirty="0">
                <a:hlinkClick r:id="rId2"/>
              </a:rPr>
              <a:t>Using Portfolio Loader for Adding, Updating or Removing Portfolio Information in Bulk</a:t>
            </a:r>
            <a:endParaRPr lang="en-US" dirty="0"/>
          </a:p>
        </p:txBody>
      </p:sp>
    </p:spTree>
    <p:extLst>
      <p:ext uri="{BB962C8B-B14F-4D97-AF65-F5344CB8AC3E}">
        <p14:creationId xmlns:p14="http://schemas.microsoft.com/office/powerpoint/2010/main" val="2149444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F71412-9970-A740-9710-3B09B5F5E2E6}"/>
              </a:ext>
            </a:extLst>
          </p:cNvPr>
          <p:cNvPicPr>
            <a:picLocks noChangeAspect="1"/>
          </p:cNvPicPr>
          <p:nvPr/>
        </p:nvPicPr>
        <p:blipFill>
          <a:blip r:embed="rId2"/>
          <a:stretch>
            <a:fillRect/>
          </a:stretch>
        </p:blipFill>
        <p:spPr>
          <a:xfrm>
            <a:off x="0" y="1906254"/>
            <a:ext cx="9144000" cy="1905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portfolio loader</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The </a:t>
            </a:r>
            <a:r>
              <a:rPr lang="en-US" dirty="0">
                <a:hlinkClick r:id="rId3"/>
              </a:rPr>
              <a:t>portfolio loader </a:t>
            </a:r>
            <a:r>
              <a:rPr lang="en-US" dirty="0"/>
              <a:t>is accessed via the “Load Portfolios” link in the “Portfolios” tab of the “Electronic Service Editor”</a:t>
            </a:r>
          </a:p>
        </p:txBody>
      </p:sp>
      <p:sp>
        <p:nvSpPr>
          <p:cNvPr id="6" name="Rectangle 5">
            <a:extLst>
              <a:ext uri="{FF2B5EF4-FFF2-40B4-BE49-F238E27FC236}">
                <a16:creationId xmlns:a16="http://schemas.microsoft.com/office/drawing/2014/main" id="{5B8B603A-65E9-D42C-DCBE-9FC2D034087B}"/>
              </a:ext>
            </a:extLst>
          </p:cNvPr>
          <p:cNvSpPr/>
          <p:nvPr/>
        </p:nvSpPr>
        <p:spPr>
          <a:xfrm>
            <a:off x="1619672" y="2353839"/>
            <a:ext cx="432048" cy="266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B4BBE3F9-D4BB-82C1-E3D3-8A1F1F91B28D}"/>
              </a:ext>
            </a:extLst>
          </p:cNvPr>
          <p:cNvSpPr/>
          <p:nvPr/>
        </p:nvSpPr>
        <p:spPr>
          <a:xfrm>
            <a:off x="6732240" y="2573165"/>
            <a:ext cx="720080" cy="266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7CD7F777-E1A0-3884-1DE0-E8443F613554}"/>
              </a:ext>
            </a:extLst>
          </p:cNvPr>
          <p:cNvSpPr/>
          <p:nvPr/>
        </p:nvSpPr>
        <p:spPr>
          <a:xfrm>
            <a:off x="21393" y="1906255"/>
            <a:ext cx="1166231" cy="233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21308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lnSpcReduction="10000"/>
          </a:bodyPr>
          <a:lstStyle/>
          <a:p>
            <a:r>
              <a:rPr lang="en-US" dirty="0"/>
              <a:t>In this session we will focus on specific ways to update electronic portfolios in “Bulk” (or “Batch”).</a:t>
            </a:r>
          </a:p>
          <a:p>
            <a:r>
              <a:rPr lang="en-US" dirty="0"/>
              <a:t>We will use two methods:</a:t>
            </a:r>
          </a:p>
          <a:p>
            <a:pPr marL="0" indent="0">
              <a:buNone/>
            </a:pPr>
            <a:endParaRPr lang="en-US" dirty="0"/>
          </a:p>
          <a:p>
            <a:pPr marL="914400" lvl="1" indent="-457200">
              <a:buFont typeface="+mj-lt"/>
              <a:buAutoNum type="arabicPeriod"/>
            </a:pPr>
            <a:r>
              <a:rPr lang="en-US" sz="2400" dirty="0"/>
              <a:t>The “Portfolios” tab of the Electronic Service Editor (including the “Portfolio Loader”)</a:t>
            </a:r>
          </a:p>
          <a:p>
            <a:pPr marL="914400" lvl="1" indent="-457200">
              <a:buFont typeface="+mj-lt"/>
              <a:buAutoNum type="arabicPeriod"/>
            </a:pPr>
            <a:r>
              <a:rPr lang="en-US" sz="2400" dirty="0"/>
              <a:t>The job “Change electronic portfolio information”</a:t>
            </a:r>
          </a:p>
          <a:p>
            <a:pPr marL="457200" indent="-457200">
              <a:buFont typeface="+mj-lt"/>
              <a:buAutoNum type="arabicPeriod"/>
            </a:pPr>
            <a:endParaRPr lang="en-US" dirty="0"/>
          </a:p>
          <a:p>
            <a:r>
              <a:rPr lang="en-US" dirty="0"/>
              <a:t>See also: </a:t>
            </a:r>
            <a:r>
              <a:rPr lang="en-US" dirty="0">
                <a:hlinkClick r:id="rId2"/>
              </a:rPr>
              <a:t>Managing Electronic Resources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734010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portfolio loader</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672407"/>
          </a:xfrm>
        </p:spPr>
        <p:txBody>
          <a:bodyPr>
            <a:normAutofit/>
          </a:bodyPr>
          <a:lstStyle/>
          <a:p>
            <a:r>
              <a:rPr lang="en-US" dirty="0"/>
              <a:t>The batch update is done by using either of the following file types</a:t>
            </a:r>
          </a:p>
          <a:p>
            <a:pPr lvl="1"/>
            <a:r>
              <a:rPr lang="en-US" sz="2400" dirty="0"/>
              <a:t>An Excel spreadsheet </a:t>
            </a:r>
          </a:p>
          <a:p>
            <a:pPr lvl="1"/>
            <a:r>
              <a:rPr lang="en-US" sz="2400" dirty="0"/>
              <a:t>A </a:t>
            </a:r>
            <a:r>
              <a:rPr lang="en-US" sz="2400" dirty="0">
                <a:hlinkClick r:id="rId2"/>
              </a:rPr>
              <a:t>KBART</a:t>
            </a:r>
            <a:r>
              <a:rPr lang="en-US" sz="2400" dirty="0"/>
              <a:t> file that contains a list of portfolios.</a:t>
            </a:r>
          </a:p>
          <a:p>
            <a:r>
              <a:rPr lang="en-US" dirty="0"/>
              <a:t>For information, see </a:t>
            </a:r>
            <a:r>
              <a:rPr lang="en-US" dirty="0">
                <a:hlinkClick r:id="rId3" tooltip="https://knowledge.exlibrisgroup.com/Alma/Product_Documentation/010Alma_Online_Help_(English)/Electronic_Resource_Management/030_Working_with_Local_Electronic_Resources/010Managing_Electronic_Resources#Portfolio_Loader"/>
              </a:rPr>
              <a:t>Portfolio Loader</a:t>
            </a:r>
            <a:r>
              <a:rPr lang="en-US" dirty="0"/>
              <a:t> (Excel file) or </a:t>
            </a:r>
            <a:r>
              <a:rPr lang="en-US" dirty="0">
                <a:hlinkClick r:id="rId4" tooltip="Managing Electronic Resources"/>
              </a:rPr>
              <a:t>Portfolio Loader Support to KBART Files</a:t>
            </a:r>
            <a:r>
              <a:rPr lang="en-US" dirty="0"/>
              <a:t>.</a:t>
            </a:r>
          </a:p>
        </p:txBody>
      </p:sp>
    </p:spTree>
    <p:extLst>
      <p:ext uri="{BB962C8B-B14F-4D97-AF65-F5344CB8AC3E}">
        <p14:creationId xmlns:p14="http://schemas.microsoft.com/office/powerpoint/2010/main" val="822080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526473" y="3319778"/>
            <a:ext cx="7789943" cy="1240583"/>
          </a:xfrm>
        </p:spPr>
        <p:txBody>
          <a:bodyPr/>
          <a:lstStyle/>
          <a:p>
            <a:r>
              <a:rPr lang="en-US" dirty="0"/>
              <a:t>Using the portfolio loader to add new portfolios </a:t>
            </a:r>
            <a:r>
              <a:rPr lang="en-US" sz="2800" dirty="0"/>
              <a:t>using an Excel sheet</a:t>
            </a:r>
            <a:endParaRPr lang="en-US" dirty="0"/>
          </a:p>
        </p:txBody>
      </p:sp>
    </p:spTree>
    <p:extLst>
      <p:ext uri="{BB962C8B-B14F-4D97-AF65-F5344CB8AC3E}">
        <p14:creationId xmlns:p14="http://schemas.microsoft.com/office/powerpoint/2010/main" val="1818323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fontScale="85000" lnSpcReduction="20000"/>
          </a:bodyPr>
          <a:lstStyle/>
          <a:p>
            <a:r>
              <a:rPr lang="en-US" dirty="0"/>
              <a:t>To add new portfolios, you can use and Excel sheet or a KBART file.</a:t>
            </a:r>
          </a:p>
          <a:p>
            <a:r>
              <a:rPr lang="en-US" dirty="0"/>
              <a:t>Regarding the Excel sheet:</a:t>
            </a:r>
          </a:p>
          <a:p>
            <a:pPr marL="457200" indent="-457200">
              <a:buFont typeface="+mj-lt"/>
              <a:buAutoNum type="arabicPeriod"/>
            </a:pPr>
            <a:r>
              <a:rPr lang="en-US" dirty="0"/>
              <a:t>There is a sample blank Excel sheet linked here - </a:t>
            </a:r>
            <a:r>
              <a:rPr lang="en-US" dirty="0">
                <a:hlinkClick r:id="rId2" tooltip="Portfolio_Loader_Template_August_2019.xlsx"/>
              </a:rPr>
              <a:t>Excel spreadsheet</a:t>
            </a:r>
            <a:r>
              <a:rPr lang="en-US" dirty="0"/>
              <a:t>.  (It is also linked from the online help at </a:t>
            </a:r>
            <a:r>
              <a:rPr lang="en-US" b="0" i="0" u="none" strike="noStrike" dirty="0">
                <a:solidFill>
                  <a:srgbClr val="000000"/>
                </a:solidFill>
                <a:effectLst/>
                <a:hlinkClick r:id="rId3"/>
              </a:rPr>
              <a:t>Portfolio Loader</a:t>
            </a:r>
            <a:r>
              <a:rPr lang="en-US" b="0" i="0" u="none" strike="noStrike" dirty="0">
                <a:solidFill>
                  <a:srgbClr val="000000"/>
                </a:solidFill>
                <a:effectLst/>
              </a:rPr>
              <a:t>)</a:t>
            </a:r>
            <a:endParaRPr lang="en-US" b="0" i="0" dirty="0">
              <a:solidFill>
                <a:srgbClr val="000000"/>
              </a:solidFill>
              <a:effectLst/>
            </a:endParaRPr>
          </a:p>
          <a:p>
            <a:pPr marL="457200" indent="-457200">
              <a:buFont typeface="+mj-lt"/>
              <a:buAutoNum type="arabicPeriod"/>
            </a:pPr>
            <a:r>
              <a:rPr lang="en-US" dirty="0"/>
              <a:t>An Excel sheet like the one exported from the “Portfolios” tab of the Electronic Service Editor using the “Export &gt; Extended Report” can also be used.</a:t>
            </a:r>
          </a:p>
          <a:p>
            <a:r>
              <a:rPr lang="en-US" dirty="0"/>
              <a:t>Not all fields in the import file need to be filled in</a:t>
            </a:r>
          </a:p>
          <a:p>
            <a:r>
              <a:rPr lang="en-US" dirty="0"/>
              <a:t>The file in the second method “Export &gt; Extended Report” is identical to the file in the first method, but with a few additional columns that are not part of the Portfolio Loader file/import process. </a:t>
            </a:r>
          </a:p>
          <a:p>
            <a:r>
              <a:rPr lang="en-US" dirty="0"/>
              <a:t>Both files can be used.  The advantage of using the file from the “Export &gt; Extended Report” method is that it contains real examples of how the file should be filled in</a:t>
            </a:r>
          </a:p>
        </p:txBody>
      </p:sp>
    </p:spTree>
    <p:extLst>
      <p:ext uri="{BB962C8B-B14F-4D97-AF65-F5344CB8AC3E}">
        <p14:creationId xmlns:p14="http://schemas.microsoft.com/office/powerpoint/2010/main" val="1973674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2520279"/>
          </a:xfrm>
        </p:spPr>
        <p:txBody>
          <a:bodyPr>
            <a:normAutofit/>
          </a:bodyPr>
          <a:lstStyle/>
          <a:p>
            <a:r>
              <a:rPr lang="en-US" dirty="0"/>
              <a:t>We will now do an example using an Excel sheet like the one exported from the “Portfolios” tab of the Electronic Service Editor using the “Export &gt; Extended Report”.</a:t>
            </a:r>
          </a:p>
          <a:p>
            <a:r>
              <a:rPr lang="en-US" dirty="0"/>
              <a:t>We will have one portfolio in our Excel sheet, just to show the process.</a:t>
            </a:r>
          </a:p>
          <a:p>
            <a:r>
              <a:rPr lang="en-US" dirty="0"/>
              <a:t>The same flow is used for multiple portfolios in the Excel sheet.</a:t>
            </a:r>
          </a:p>
          <a:p>
            <a:endParaRPr lang="en-US" dirty="0"/>
          </a:p>
        </p:txBody>
      </p:sp>
      <p:sp>
        <p:nvSpPr>
          <p:cNvPr id="6" name="Title 2">
            <a:extLst>
              <a:ext uri="{FF2B5EF4-FFF2-40B4-BE49-F238E27FC236}">
                <a16:creationId xmlns:a16="http://schemas.microsoft.com/office/drawing/2014/main" id="{AC445BF4-2073-7615-04BE-CB2C2CAFB421}"/>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Tree>
    <p:extLst>
      <p:ext uri="{BB962C8B-B14F-4D97-AF65-F5344CB8AC3E}">
        <p14:creationId xmlns:p14="http://schemas.microsoft.com/office/powerpoint/2010/main" val="3041370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C9C646-B3CD-1E0B-83F1-0353B457C1DC}"/>
              </a:ext>
            </a:extLst>
          </p:cNvPr>
          <p:cNvPicPr>
            <a:picLocks noChangeAspect="1"/>
          </p:cNvPicPr>
          <p:nvPr/>
        </p:nvPicPr>
        <p:blipFill>
          <a:blip r:embed="rId3"/>
          <a:stretch>
            <a:fillRect/>
          </a:stretch>
        </p:blipFill>
        <p:spPr>
          <a:xfrm>
            <a:off x="0" y="1738856"/>
            <a:ext cx="9144000" cy="1665787"/>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72008" y="771551"/>
            <a:ext cx="8999984" cy="3888432"/>
          </a:xfrm>
        </p:spPr>
        <p:txBody>
          <a:bodyPr>
            <a:normAutofit/>
          </a:bodyPr>
          <a:lstStyle/>
          <a:p>
            <a:r>
              <a:rPr lang="en-US" sz="2100" dirty="0"/>
              <a:t>From the Electronic Service Editor “Portfolios” tab export the extended report</a:t>
            </a:r>
          </a:p>
          <a:p>
            <a:endParaRPr lang="en-US" sz="2000" dirty="0"/>
          </a:p>
        </p:txBody>
      </p:sp>
      <p:sp>
        <p:nvSpPr>
          <p:cNvPr id="6" name="Rectangle 5">
            <a:extLst>
              <a:ext uri="{FF2B5EF4-FFF2-40B4-BE49-F238E27FC236}">
                <a16:creationId xmlns:a16="http://schemas.microsoft.com/office/drawing/2014/main" id="{60AC4CAF-F58B-F630-5C74-41CCD565CE43}"/>
              </a:ext>
            </a:extLst>
          </p:cNvPr>
          <p:cNvSpPr/>
          <p:nvPr/>
        </p:nvSpPr>
        <p:spPr>
          <a:xfrm>
            <a:off x="14974" y="1763468"/>
            <a:ext cx="1100642" cy="232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92FF8F52-EFEB-D104-5124-ED963024F1A1}"/>
              </a:ext>
            </a:extLst>
          </p:cNvPr>
          <p:cNvSpPr/>
          <p:nvPr/>
        </p:nvSpPr>
        <p:spPr>
          <a:xfrm>
            <a:off x="8244408" y="2643758"/>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itle 2">
            <a:extLst>
              <a:ext uri="{FF2B5EF4-FFF2-40B4-BE49-F238E27FC236}">
                <a16:creationId xmlns:a16="http://schemas.microsoft.com/office/drawing/2014/main" id="{2C3E01E7-C537-5B79-25E3-1C57F0231B3F}"/>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
        <p:nvSpPr>
          <p:cNvPr id="8" name="Rectangle 7">
            <a:extLst>
              <a:ext uri="{FF2B5EF4-FFF2-40B4-BE49-F238E27FC236}">
                <a16:creationId xmlns:a16="http://schemas.microsoft.com/office/drawing/2014/main" id="{78ABA1B5-32C3-5929-808F-9BA970985140}"/>
              </a:ext>
            </a:extLst>
          </p:cNvPr>
          <p:cNvSpPr/>
          <p:nvPr/>
        </p:nvSpPr>
        <p:spPr>
          <a:xfrm>
            <a:off x="1570716" y="2211710"/>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8876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You will have a file, for example like this (with many more columns than appear in this screenshot).</a:t>
            </a:r>
          </a:p>
          <a:p>
            <a:r>
              <a:rPr lang="en-US" dirty="0"/>
              <a:t>Typically, such a file will be received from a vendor, or exported from Alma and edited (depending on the need).</a:t>
            </a:r>
          </a:p>
          <a:p>
            <a:endParaRPr lang="en-US" dirty="0"/>
          </a:p>
        </p:txBody>
      </p:sp>
      <p:sp>
        <p:nvSpPr>
          <p:cNvPr id="7" name="Title 2">
            <a:extLst>
              <a:ext uri="{FF2B5EF4-FFF2-40B4-BE49-F238E27FC236}">
                <a16:creationId xmlns:a16="http://schemas.microsoft.com/office/drawing/2014/main" id="{AC6C904A-58E7-D278-BC02-D86D8C9B967F}"/>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pic>
        <p:nvPicPr>
          <p:cNvPr id="3" name="Picture 2">
            <a:extLst>
              <a:ext uri="{FF2B5EF4-FFF2-40B4-BE49-F238E27FC236}">
                <a16:creationId xmlns:a16="http://schemas.microsoft.com/office/drawing/2014/main" id="{22BFF5C3-FB1B-D183-6879-2AFB36C84774}"/>
              </a:ext>
            </a:extLst>
          </p:cNvPr>
          <p:cNvPicPr>
            <a:picLocks noChangeAspect="1"/>
          </p:cNvPicPr>
          <p:nvPr/>
        </p:nvPicPr>
        <p:blipFill>
          <a:blip r:embed="rId3"/>
          <a:stretch>
            <a:fillRect/>
          </a:stretch>
        </p:blipFill>
        <p:spPr>
          <a:xfrm>
            <a:off x="0" y="2397031"/>
            <a:ext cx="9144000" cy="2334959"/>
          </a:xfrm>
          <a:prstGeom prst="rect">
            <a:avLst/>
          </a:prstGeom>
          <a:ln>
            <a:solidFill>
              <a:schemeClr val="accent1"/>
            </a:solidFill>
          </a:ln>
        </p:spPr>
      </p:pic>
    </p:spTree>
    <p:extLst>
      <p:ext uri="{BB962C8B-B14F-4D97-AF65-F5344CB8AC3E}">
        <p14:creationId xmlns:p14="http://schemas.microsoft.com/office/powerpoint/2010/main" val="2146611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251520" y="771551"/>
            <a:ext cx="8676456" cy="1388351"/>
          </a:xfrm>
        </p:spPr>
        <p:txBody>
          <a:bodyPr>
            <a:normAutofit/>
          </a:bodyPr>
          <a:lstStyle/>
          <a:p>
            <a:r>
              <a:rPr lang="en-US" dirty="0"/>
              <a:t>Add the new title(s) using the existing lines as an example.</a:t>
            </a:r>
          </a:p>
          <a:p>
            <a:r>
              <a:rPr lang="en-US" dirty="0"/>
              <a:t>Remove existing lines and leave only lines with new portfolios.  </a:t>
            </a:r>
          </a:p>
          <a:p>
            <a:r>
              <a:rPr lang="en-US" dirty="0"/>
              <a:t>Here are parts of the Excel sheet (for one resource) we will import.</a:t>
            </a:r>
          </a:p>
          <a:p>
            <a:endParaRPr lang="en-US" dirty="0"/>
          </a:p>
        </p:txBody>
      </p:sp>
      <p:sp>
        <p:nvSpPr>
          <p:cNvPr id="11" name="Title 2">
            <a:extLst>
              <a:ext uri="{FF2B5EF4-FFF2-40B4-BE49-F238E27FC236}">
                <a16:creationId xmlns:a16="http://schemas.microsoft.com/office/drawing/2014/main" id="{AFBB586A-8E6C-428B-D873-DCA4B6853748}"/>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pic>
        <p:nvPicPr>
          <p:cNvPr id="3" name="Picture 2">
            <a:extLst>
              <a:ext uri="{FF2B5EF4-FFF2-40B4-BE49-F238E27FC236}">
                <a16:creationId xmlns:a16="http://schemas.microsoft.com/office/drawing/2014/main" id="{560AB36D-5EE8-86BD-44D4-CA6983C2550B}"/>
              </a:ext>
            </a:extLst>
          </p:cNvPr>
          <p:cNvPicPr>
            <a:picLocks noChangeAspect="1"/>
          </p:cNvPicPr>
          <p:nvPr/>
        </p:nvPicPr>
        <p:blipFill>
          <a:blip r:embed="rId2"/>
          <a:stretch>
            <a:fillRect/>
          </a:stretch>
        </p:blipFill>
        <p:spPr>
          <a:xfrm>
            <a:off x="466521" y="2258876"/>
            <a:ext cx="961813" cy="609600"/>
          </a:xfrm>
          <a:prstGeom prst="rect">
            <a:avLst/>
          </a:prstGeom>
          <a:ln>
            <a:solidFill>
              <a:schemeClr val="accent1"/>
            </a:solidFill>
          </a:ln>
        </p:spPr>
      </p:pic>
      <p:pic>
        <p:nvPicPr>
          <p:cNvPr id="6" name="Picture 5">
            <a:extLst>
              <a:ext uri="{FF2B5EF4-FFF2-40B4-BE49-F238E27FC236}">
                <a16:creationId xmlns:a16="http://schemas.microsoft.com/office/drawing/2014/main" id="{51F13AB9-FE17-79D3-2EDC-701186750E41}"/>
              </a:ext>
            </a:extLst>
          </p:cNvPr>
          <p:cNvPicPr>
            <a:picLocks noChangeAspect="1"/>
          </p:cNvPicPr>
          <p:nvPr/>
        </p:nvPicPr>
        <p:blipFill>
          <a:blip r:embed="rId3"/>
          <a:stretch>
            <a:fillRect/>
          </a:stretch>
        </p:blipFill>
        <p:spPr>
          <a:xfrm>
            <a:off x="1914525" y="2270186"/>
            <a:ext cx="3418576" cy="612648"/>
          </a:xfrm>
          <a:prstGeom prst="rect">
            <a:avLst/>
          </a:prstGeom>
          <a:ln>
            <a:solidFill>
              <a:schemeClr val="accent1"/>
            </a:solidFill>
          </a:ln>
        </p:spPr>
      </p:pic>
      <p:pic>
        <p:nvPicPr>
          <p:cNvPr id="8" name="Picture 7">
            <a:extLst>
              <a:ext uri="{FF2B5EF4-FFF2-40B4-BE49-F238E27FC236}">
                <a16:creationId xmlns:a16="http://schemas.microsoft.com/office/drawing/2014/main" id="{B85FAB36-BA52-24D8-0D33-E8EDE5B33D91}"/>
              </a:ext>
            </a:extLst>
          </p:cNvPr>
          <p:cNvPicPr>
            <a:picLocks noChangeAspect="1"/>
          </p:cNvPicPr>
          <p:nvPr/>
        </p:nvPicPr>
        <p:blipFill>
          <a:blip r:embed="rId4"/>
          <a:stretch>
            <a:fillRect/>
          </a:stretch>
        </p:blipFill>
        <p:spPr>
          <a:xfrm>
            <a:off x="449324" y="2993118"/>
            <a:ext cx="4358012" cy="612648"/>
          </a:xfrm>
          <a:prstGeom prst="rect">
            <a:avLst/>
          </a:prstGeom>
          <a:ln>
            <a:solidFill>
              <a:schemeClr val="accent1"/>
            </a:solidFill>
          </a:ln>
        </p:spPr>
      </p:pic>
      <p:pic>
        <p:nvPicPr>
          <p:cNvPr id="13" name="Picture 12">
            <a:extLst>
              <a:ext uri="{FF2B5EF4-FFF2-40B4-BE49-F238E27FC236}">
                <a16:creationId xmlns:a16="http://schemas.microsoft.com/office/drawing/2014/main" id="{084EB79B-8AD3-3532-8570-5D323591146F}"/>
              </a:ext>
            </a:extLst>
          </p:cNvPr>
          <p:cNvPicPr>
            <a:picLocks noChangeAspect="1"/>
          </p:cNvPicPr>
          <p:nvPr/>
        </p:nvPicPr>
        <p:blipFill>
          <a:blip r:embed="rId5"/>
          <a:stretch>
            <a:fillRect/>
          </a:stretch>
        </p:blipFill>
        <p:spPr>
          <a:xfrm>
            <a:off x="444826" y="3792890"/>
            <a:ext cx="8444802" cy="612648"/>
          </a:xfrm>
          <a:prstGeom prst="rect">
            <a:avLst/>
          </a:prstGeom>
          <a:ln>
            <a:solidFill>
              <a:schemeClr val="accent1"/>
            </a:solidFill>
          </a:ln>
        </p:spPr>
      </p:pic>
      <p:sp>
        <p:nvSpPr>
          <p:cNvPr id="15" name="TextBox 14">
            <a:extLst>
              <a:ext uri="{FF2B5EF4-FFF2-40B4-BE49-F238E27FC236}">
                <a16:creationId xmlns:a16="http://schemas.microsoft.com/office/drawing/2014/main" id="{495D305C-FE7E-BABF-C551-53500968EFF2}"/>
              </a:ext>
            </a:extLst>
          </p:cNvPr>
          <p:cNvSpPr txBox="1"/>
          <p:nvPr/>
        </p:nvSpPr>
        <p:spPr>
          <a:xfrm>
            <a:off x="5868144" y="2571750"/>
            <a:ext cx="2809335" cy="923330"/>
          </a:xfrm>
          <a:prstGeom prst="rect">
            <a:avLst/>
          </a:prstGeom>
          <a:noFill/>
          <a:ln>
            <a:solidFill>
              <a:schemeClr val="accent1"/>
            </a:solidFill>
          </a:ln>
        </p:spPr>
        <p:txBody>
          <a:bodyPr wrap="square" rtlCol="0">
            <a:spAutoFit/>
          </a:bodyPr>
          <a:lstStyle/>
          <a:p>
            <a:r>
              <a:rPr lang="en-US" dirty="0"/>
              <a:t>We will add a new portfolio called “The journal of webinars”</a:t>
            </a:r>
          </a:p>
        </p:txBody>
      </p:sp>
      <p:sp>
        <p:nvSpPr>
          <p:cNvPr id="17" name="Rectangle 16">
            <a:extLst>
              <a:ext uri="{FF2B5EF4-FFF2-40B4-BE49-F238E27FC236}">
                <a16:creationId xmlns:a16="http://schemas.microsoft.com/office/drawing/2014/main" id="{EC6DB69B-4A1C-42EB-ADD2-B4BD20BB1862}"/>
              </a:ext>
            </a:extLst>
          </p:cNvPr>
          <p:cNvSpPr/>
          <p:nvPr/>
        </p:nvSpPr>
        <p:spPr>
          <a:xfrm>
            <a:off x="1914525" y="2496132"/>
            <a:ext cx="1577355" cy="410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513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98EDB-2384-B170-E3F8-2B7E68C5442B}"/>
              </a:ext>
            </a:extLst>
          </p:cNvPr>
          <p:cNvPicPr>
            <a:picLocks noChangeAspect="1"/>
          </p:cNvPicPr>
          <p:nvPr/>
        </p:nvPicPr>
        <p:blipFill>
          <a:blip r:embed="rId2"/>
          <a:stretch>
            <a:fillRect/>
          </a:stretch>
        </p:blipFill>
        <p:spPr>
          <a:xfrm>
            <a:off x="0" y="2116331"/>
            <a:ext cx="9144000" cy="910838"/>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Choose “Load Portfolios”</a:t>
            </a:r>
          </a:p>
          <a:p>
            <a:endParaRPr lang="en-US" dirty="0"/>
          </a:p>
        </p:txBody>
      </p:sp>
      <p:sp>
        <p:nvSpPr>
          <p:cNvPr id="6" name="Rectangle 5">
            <a:extLst>
              <a:ext uri="{FF2B5EF4-FFF2-40B4-BE49-F238E27FC236}">
                <a16:creationId xmlns:a16="http://schemas.microsoft.com/office/drawing/2014/main" id="{61573FAF-BB78-42AA-DF0F-C2561922F01E}"/>
              </a:ext>
            </a:extLst>
          </p:cNvPr>
          <p:cNvSpPr/>
          <p:nvPr/>
        </p:nvSpPr>
        <p:spPr>
          <a:xfrm>
            <a:off x="6755292" y="2764721"/>
            <a:ext cx="720080" cy="239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4B617CB5-A204-251E-D810-CCDDE44F554B}"/>
              </a:ext>
            </a:extLst>
          </p:cNvPr>
          <p:cNvSpPr/>
          <p:nvPr/>
        </p:nvSpPr>
        <p:spPr>
          <a:xfrm>
            <a:off x="71500" y="2093279"/>
            <a:ext cx="1188132" cy="210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549EC5D8-D4A7-15AE-7E42-E3E8CCB98449}"/>
              </a:ext>
            </a:extLst>
          </p:cNvPr>
          <p:cNvSpPr/>
          <p:nvPr/>
        </p:nvSpPr>
        <p:spPr>
          <a:xfrm>
            <a:off x="1650408" y="2499742"/>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Arrow: Down 1">
            <a:extLst>
              <a:ext uri="{FF2B5EF4-FFF2-40B4-BE49-F238E27FC236}">
                <a16:creationId xmlns:a16="http://schemas.microsoft.com/office/drawing/2014/main" id="{96C892FA-1BC8-685B-9651-B1FBB08B89C0}"/>
              </a:ext>
            </a:extLst>
          </p:cNvPr>
          <p:cNvSpPr/>
          <p:nvPr/>
        </p:nvSpPr>
        <p:spPr>
          <a:xfrm>
            <a:off x="6899308" y="1956959"/>
            <a:ext cx="432048" cy="739024"/>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itle 2">
            <a:extLst>
              <a:ext uri="{FF2B5EF4-FFF2-40B4-BE49-F238E27FC236}">
                <a16:creationId xmlns:a16="http://schemas.microsoft.com/office/drawing/2014/main" id="{D4821FB6-8F7A-2C7C-C9C1-E26563416567}"/>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Tree>
    <p:extLst>
      <p:ext uri="{BB962C8B-B14F-4D97-AF65-F5344CB8AC3E}">
        <p14:creationId xmlns:p14="http://schemas.microsoft.com/office/powerpoint/2010/main" val="2731231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762292-8D36-E298-D46A-65881B2489B8}"/>
              </a:ext>
            </a:extLst>
          </p:cNvPr>
          <p:cNvPicPr>
            <a:picLocks noChangeAspect="1"/>
          </p:cNvPicPr>
          <p:nvPr/>
        </p:nvPicPr>
        <p:blipFill>
          <a:blip r:embed="rId2"/>
          <a:stretch>
            <a:fillRect/>
          </a:stretch>
        </p:blipFill>
        <p:spPr>
          <a:xfrm>
            <a:off x="899592" y="610996"/>
            <a:ext cx="4897357" cy="4227934"/>
          </a:xfrm>
          <a:prstGeom prst="rect">
            <a:avLst/>
          </a:prstGeom>
          <a:ln>
            <a:solidFill>
              <a:schemeClr val="accent1"/>
            </a:solidFill>
          </a:ln>
        </p:spPr>
      </p:pic>
      <p:sp>
        <p:nvSpPr>
          <p:cNvPr id="10" name="Rectangle 9">
            <a:extLst>
              <a:ext uri="{FF2B5EF4-FFF2-40B4-BE49-F238E27FC236}">
                <a16:creationId xmlns:a16="http://schemas.microsoft.com/office/drawing/2014/main" id="{ACE7DE41-2411-AC40-A214-60C23D2948EE}"/>
              </a:ext>
            </a:extLst>
          </p:cNvPr>
          <p:cNvSpPr/>
          <p:nvPr/>
        </p:nvSpPr>
        <p:spPr>
          <a:xfrm>
            <a:off x="2411618" y="1249074"/>
            <a:ext cx="1431211"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F7ECA7D7-87BD-0CCF-4D59-C77EAA1FDD27}"/>
              </a:ext>
            </a:extLst>
          </p:cNvPr>
          <p:cNvSpPr/>
          <p:nvPr/>
        </p:nvSpPr>
        <p:spPr>
          <a:xfrm>
            <a:off x="2978734" y="2931790"/>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TextBox 11">
            <a:extLst>
              <a:ext uri="{FF2B5EF4-FFF2-40B4-BE49-F238E27FC236}">
                <a16:creationId xmlns:a16="http://schemas.microsoft.com/office/drawing/2014/main" id="{8D01F02D-7330-317E-B14C-A08C085DFB7D}"/>
              </a:ext>
            </a:extLst>
          </p:cNvPr>
          <p:cNvSpPr txBox="1"/>
          <p:nvPr/>
        </p:nvSpPr>
        <p:spPr>
          <a:xfrm>
            <a:off x="5534583" y="1711136"/>
            <a:ext cx="2520280" cy="1384995"/>
          </a:xfrm>
          <a:prstGeom prst="rect">
            <a:avLst/>
          </a:prstGeom>
          <a:solidFill>
            <a:schemeClr val="bg1"/>
          </a:solidFill>
          <a:ln>
            <a:solidFill>
              <a:schemeClr val="accent1"/>
            </a:solidFill>
          </a:ln>
        </p:spPr>
        <p:txBody>
          <a:bodyPr wrap="square" rtlCol="0">
            <a:spAutoFit/>
          </a:bodyPr>
          <a:lstStyle/>
          <a:p>
            <a:r>
              <a:rPr lang="en-US" sz="1400" dirty="0"/>
              <a:t>“Complete” loads a complete set of portfolios, overwriting any existing portfolios.</a:t>
            </a:r>
          </a:p>
          <a:p>
            <a:r>
              <a:rPr lang="en-US" sz="1400" dirty="0"/>
              <a:t>“Incremental” will make changes to the existing list of portfolios</a:t>
            </a:r>
            <a:endParaRPr lang="en-IL" sz="1400" dirty="0"/>
          </a:p>
        </p:txBody>
      </p:sp>
      <p:cxnSp>
        <p:nvCxnSpPr>
          <p:cNvPr id="14" name="Straight Arrow Connector 13">
            <a:extLst>
              <a:ext uri="{FF2B5EF4-FFF2-40B4-BE49-F238E27FC236}">
                <a16:creationId xmlns:a16="http://schemas.microsoft.com/office/drawing/2014/main" id="{6D2BF8D3-28B3-9EEF-FF5D-169CF81FEDB2}"/>
              </a:ext>
            </a:extLst>
          </p:cNvPr>
          <p:cNvCxnSpPr>
            <a:cxnSpLocks/>
          </p:cNvCxnSpPr>
          <p:nvPr/>
        </p:nvCxnSpPr>
        <p:spPr>
          <a:xfrm flipH="1">
            <a:off x="3707763" y="2824299"/>
            <a:ext cx="1826820" cy="1794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EF8B2AB-38C9-DA65-B1AB-8CCA1A166177}"/>
              </a:ext>
            </a:extLst>
          </p:cNvPr>
          <p:cNvSpPr/>
          <p:nvPr/>
        </p:nvSpPr>
        <p:spPr>
          <a:xfrm>
            <a:off x="1583526" y="3894426"/>
            <a:ext cx="1431211" cy="3294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Title 2">
            <a:extLst>
              <a:ext uri="{FF2B5EF4-FFF2-40B4-BE49-F238E27FC236}">
                <a16:creationId xmlns:a16="http://schemas.microsoft.com/office/drawing/2014/main" id="{F92FF8B5-203D-9300-44FC-42392036B367}"/>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pic>
        <p:nvPicPr>
          <p:cNvPr id="19" name="Picture 18">
            <a:extLst>
              <a:ext uri="{FF2B5EF4-FFF2-40B4-BE49-F238E27FC236}">
                <a16:creationId xmlns:a16="http://schemas.microsoft.com/office/drawing/2014/main" id="{4192311F-1F10-1826-2903-3740028651DA}"/>
              </a:ext>
            </a:extLst>
          </p:cNvPr>
          <p:cNvPicPr>
            <a:picLocks noChangeAspect="1"/>
          </p:cNvPicPr>
          <p:nvPr/>
        </p:nvPicPr>
        <p:blipFill>
          <a:blip r:embed="rId3"/>
          <a:stretch>
            <a:fillRect/>
          </a:stretch>
        </p:blipFill>
        <p:spPr>
          <a:xfrm>
            <a:off x="6660232" y="693032"/>
            <a:ext cx="2124075" cy="485775"/>
          </a:xfrm>
          <a:prstGeom prst="rect">
            <a:avLst/>
          </a:prstGeom>
          <a:ln>
            <a:solidFill>
              <a:schemeClr val="accent1"/>
            </a:solidFill>
          </a:ln>
        </p:spPr>
      </p:pic>
      <p:sp>
        <p:nvSpPr>
          <p:cNvPr id="20" name="Rectangle 19">
            <a:extLst>
              <a:ext uri="{FF2B5EF4-FFF2-40B4-BE49-F238E27FC236}">
                <a16:creationId xmlns:a16="http://schemas.microsoft.com/office/drawing/2014/main" id="{341C214A-C4EA-61DB-46B0-9A0D9C9CC508}"/>
              </a:ext>
            </a:extLst>
          </p:cNvPr>
          <p:cNvSpPr/>
          <p:nvPr/>
        </p:nvSpPr>
        <p:spPr>
          <a:xfrm>
            <a:off x="8149348" y="693032"/>
            <a:ext cx="5980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TextBox 21">
            <a:extLst>
              <a:ext uri="{FF2B5EF4-FFF2-40B4-BE49-F238E27FC236}">
                <a16:creationId xmlns:a16="http://schemas.microsoft.com/office/drawing/2014/main" id="{411311C4-4B79-9DD0-318F-D1C61A7F153D}"/>
              </a:ext>
            </a:extLst>
          </p:cNvPr>
          <p:cNvSpPr txBox="1"/>
          <p:nvPr/>
        </p:nvSpPr>
        <p:spPr>
          <a:xfrm>
            <a:off x="58260" y="1707654"/>
            <a:ext cx="1777436" cy="954107"/>
          </a:xfrm>
          <a:prstGeom prst="rect">
            <a:avLst/>
          </a:prstGeom>
          <a:solidFill>
            <a:schemeClr val="bg1"/>
          </a:solidFill>
          <a:ln>
            <a:solidFill>
              <a:schemeClr val="accent1"/>
            </a:solidFill>
          </a:ln>
        </p:spPr>
        <p:txBody>
          <a:bodyPr wrap="square" rtlCol="0">
            <a:spAutoFit/>
          </a:bodyPr>
          <a:lstStyle/>
          <a:p>
            <a:r>
              <a:rPr lang="en-US" sz="1400" dirty="0"/>
              <a:t>“This time we are choosing format “Portfolio Loader Format (Excel)”</a:t>
            </a:r>
            <a:endParaRPr lang="en-IL" sz="1400" dirty="0"/>
          </a:p>
        </p:txBody>
      </p:sp>
      <p:cxnSp>
        <p:nvCxnSpPr>
          <p:cNvPr id="23" name="Straight Arrow Connector 22">
            <a:extLst>
              <a:ext uri="{FF2B5EF4-FFF2-40B4-BE49-F238E27FC236}">
                <a16:creationId xmlns:a16="http://schemas.microsoft.com/office/drawing/2014/main" id="{D1B13581-4066-51B7-4055-429A5C86C0E1}"/>
              </a:ext>
            </a:extLst>
          </p:cNvPr>
          <p:cNvCxnSpPr>
            <a:cxnSpLocks/>
            <a:endCxn id="10" idx="1"/>
          </p:cNvCxnSpPr>
          <p:nvPr/>
        </p:nvCxnSpPr>
        <p:spPr>
          <a:xfrm flipV="1">
            <a:off x="1835696" y="1429094"/>
            <a:ext cx="575922" cy="2785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110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For a detailed description of the “Complete” and “Incremental” loading policy types in the portfolio loader:</a:t>
            </a:r>
          </a:p>
          <a:p>
            <a:pPr lvl="1"/>
            <a:r>
              <a:rPr lang="en-US" sz="2400" dirty="0"/>
              <a:t>see step 4 under “To add, update, or delete multiple portfolios using a batch process” at </a:t>
            </a:r>
            <a:r>
              <a:rPr lang="en-US" sz="2400" dirty="0">
                <a:hlinkClick r:id="rId2"/>
              </a:rPr>
              <a:t>Using Portfolio Loader for Adding, Updating or Removing Portfolio Information in Bulk</a:t>
            </a:r>
            <a:endParaRPr lang="en-US" sz="2400" dirty="0"/>
          </a:p>
          <a:p>
            <a:endParaRPr lang="en-US" dirty="0"/>
          </a:p>
        </p:txBody>
      </p:sp>
      <p:sp>
        <p:nvSpPr>
          <p:cNvPr id="9" name="Title 2">
            <a:extLst>
              <a:ext uri="{FF2B5EF4-FFF2-40B4-BE49-F238E27FC236}">
                <a16:creationId xmlns:a16="http://schemas.microsoft.com/office/drawing/2014/main" id="{63CC6824-416E-DB64-0620-863A62AF8C32}"/>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Tree>
    <p:extLst>
      <p:ext uri="{BB962C8B-B14F-4D97-AF65-F5344CB8AC3E}">
        <p14:creationId xmlns:p14="http://schemas.microsoft.com/office/powerpoint/2010/main" val="314877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lnSpcReduction="10000"/>
          </a:bodyPr>
          <a:lstStyle/>
          <a:p>
            <a:pPr>
              <a:buFont typeface="Arial" panose="020B0604020202020204" pitchFamily="34" charset="0"/>
              <a:buChar char="•"/>
            </a:pPr>
            <a:r>
              <a:rPr lang="en-US" dirty="0"/>
              <a:t>Note that in order to manage electronic resources, you must have the following roles: </a:t>
            </a:r>
          </a:p>
          <a:p>
            <a:pPr marL="457200" indent="-457200">
              <a:buFont typeface="+mj-lt"/>
              <a:buAutoNum type="arabicPeriod"/>
            </a:pPr>
            <a:r>
              <a:rPr lang="en-US" dirty="0"/>
              <a:t>Electronic Inventory Operator = Manages the electronic inventory of the institution</a:t>
            </a:r>
          </a:p>
          <a:p>
            <a:pPr marL="457200" indent="-457200">
              <a:buFont typeface="+mj-lt"/>
              <a:buAutoNum type="arabicPeriod"/>
            </a:pPr>
            <a:r>
              <a:rPr lang="en-US" dirty="0"/>
              <a:t>Electronic Inventory Operator Extended = Extended management of the electronic inventory of the library - additional delete privilege. Should be used together with role "Electronic Inventory Operator".</a:t>
            </a:r>
          </a:p>
          <a:p>
            <a:pPr marL="457200" indent="-457200">
              <a:buFont typeface="+mj-lt"/>
              <a:buAutoNum type="arabicPeriod"/>
            </a:pPr>
            <a:r>
              <a:rPr lang="en-US" dirty="0"/>
              <a:t>Repository Manager = Manages authoritative inventory related actions</a:t>
            </a:r>
          </a:p>
          <a:p>
            <a:endParaRPr lang="en-US" dirty="0"/>
          </a:p>
          <a:p>
            <a:endParaRPr lang="en-US" dirty="0"/>
          </a:p>
        </p:txBody>
      </p:sp>
    </p:spTree>
    <p:extLst>
      <p:ext uri="{BB962C8B-B14F-4D97-AF65-F5344CB8AC3E}">
        <p14:creationId xmlns:p14="http://schemas.microsoft.com/office/powerpoint/2010/main" val="190457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7ABDE-00C6-CE40-1068-29EC46CA5C5B}"/>
              </a:ext>
            </a:extLst>
          </p:cNvPr>
          <p:cNvPicPr>
            <a:picLocks noChangeAspect="1"/>
          </p:cNvPicPr>
          <p:nvPr/>
        </p:nvPicPr>
        <p:blipFill>
          <a:blip r:embed="rId2"/>
          <a:stretch>
            <a:fillRect/>
          </a:stretch>
        </p:blipFill>
        <p:spPr>
          <a:xfrm>
            <a:off x="0" y="1737462"/>
            <a:ext cx="9144000" cy="1668576"/>
          </a:xfrm>
          <a:prstGeom prst="rect">
            <a:avLst/>
          </a:prstGeom>
          <a:ln>
            <a:solidFill>
              <a:schemeClr val="accent1"/>
            </a:solidFill>
          </a:ln>
        </p:spPr>
      </p:pic>
      <p:sp>
        <p:nvSpPr>
          <p:cNvPr id="7" name="Rectangle 6">
            <a:extLst>
              <a:ext uri="{FF2B5EF4-FFF2-40B4-BE49-F238E27FC236}">
                <a16:creationId xmlns:a16="http://schemas.microsoft.com/office/drawing/2014/main" id="{A77A7335-24A8-99C9-741A-AC6B0D32C7D7}"/>
              </a:ext>
            </a:extLst>
          </p:cNvPr>
          <p:cNvSpPr/>
          <p:nvPr/>
        </p:nvSpPr>
        <p:spPr>
          <a:xfrm>
            <a:off x="8820472" y="1699687"/>
            <a:ext cx="285180" cy="2239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itle 2">
            <a:extLst>
              <a:ext uri="{FF2B5EF4-FFF2-40B4-BE49-F238E27FC236}">
                <a16:creationId xmlns:a16="http://schemas.microsoft.com/office/drawing/2014/main" id="{6805F6C8-0CAB-2824-A36E-96007AF40235}"/>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
        <p:nvSpPr>
          <p:cNvPr id="6" name="Content Placeholder 3">
            <a:extLst>
              <a:ext uri="{FF2B5EF4-FFF2-40B4-BE49-F238E27FC236}">
                <a16:creationId xmlns:a16="http://schemas.microsoft.com/office/drawing/2014/main" id="{E4B7FB7E-1899-AFF4-5A5A-8BD35BA3C93C}"/>
              </a:ext>
            </a:extLst>
          </p:cNvPr>
          <p:cNvSpPr>
            <a:spLocks noGrp="1"/>
          </p:cNvSpPr>
          <p:nvPr>
            <p:ph idx="1"/>
          </p:nvPr>
        </p:nvSpPr>
        <p:spPr>
          <a:xfrm>
            <a:off x="395536" y="771551"/>
            <a:ext cx="8424936" cy="3888432"/>
          </a:xfrm>
        </p:spPr>
        <p:txBody>
          <a:bodyPr>
            <a:normAutofit/>
          </a:bodyPr>
          <a:lstStyle/>
          <a:p>
            <a:r>
              <a:rPr lang="en-US" dirty="0"/>
              <a:t>We will load the file</a:t>
            </a:r>
            <a:endParaRPr lang="en-US" sz="2400" dirty="0"/>
          </a:p>
          <a:p>
            <a:endParaRPr lang="en-US" dirty="0"/>
          </a:p>
        </p:txBody>
      </p:sp>
    </p:spTree>
    <p:extLst>
      <p:ext uri="{BB962C8B-B14F-4D97-AF65-F5344CB8AC3E}">
        <p14:creationId xmlns:p14="http://schemas.microsoft.com/office/powerpoint/2010/main" val="205859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6C44FC-AB93-82C4-F0B5-4F9CADEBE257}"/>
              </a:ext>
            </a:extLst>
          </p:cNvPr>
          <p:cNvPicPr>
            <a:picLocks noChangeAspect="1"/>
          </p:cNvPicPr>
          <p:nvPr/>
        </p:nvPicPr>
        <p:blipFill>
          <a:blip r:embed="rId2"/>
          <a:stretch>
            <a:fillRect/>
          </a:stretch>
        </p:blipFill>
        <p:spPr>
          <a:xfrm>
            <a:off x="0" y="1864178"/>
            <a:ext cx="9144000" cy="1415143"/>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662668"/>
          </a:xfrm>
        </p:spPr>
        <p:txBody>
          <a:bodyPr>
            <a:normAutofit/>
          </a:bodyPr>
          <a:lstStyle/>
          <a:p>
            <a:r>
              <a:rPr lang="en-US" dirty="0"/>
              <a:t>A job runs and completes</a:t>
            </a:r>
          </a:p>
          <a:p>
            <a:endParaRPr lang="en-US" dirty="0"/>
          </a:p>
        </p:txBody>
      </p:sp>
      <p:sp>
        <p:nvSpPr>
          <p:cNvPr id="6" name="Rectangle 5">
            <a:extLst>
              <a:ext uri="{FF2B5EF4-FFF2-40B4-BE49-F238E27FC236}">
                <a16:creationId xmlns:a16="http://schemas.microsoft.com/office/drawing/2014/main" id="{D139791A-D1A5-47F3-BC26-0867F30CCC69}"/>
              </a:ext>
            </a:extLst>
          </p:cNvPr>
          <p:cNvSpPr/>
          <p:nvPr/>
        </p:nvSpPr>
        <p:spPr>
          <a:xfrm>
            <a:off x="350147" y="3075806"/>
            <a:ext cx="1557557" cy="203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F490E9A7-A637-4C45-810C-2E9A8AF43F7C}"/>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Tree>
    <p:extLst>
      <p:ext uri="{BB962C8B-B14F-4D97-AF65-F5344CB8AC3E}">
        <p14:creationId xmlns:p14="http://schemas.microsoft.com/office/powerpoint/2010/main" val="1156353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C900F-4131-D68B-790F-9D31C7943FE9}"/>
              </a:ext>
            </a:extLst>
          </p:cNvPr>
          <p:cNvPicPr>
            <a:picLocks noChangeAspect="1"/>
          </p:cNvPicPr>
          <p:nvPr/>
        </p:nvPicPr>
        <p:blipFill>
          <a:blip r:embed="rId2"/>
          <a:stretch>
            <a:fillRect/>
          </a:stretch>
        </p:blipFill>
        <p:spPr>
          <a:xfrm>
            <a:off x="0" y="1816669"/>
            <a:ext cx="9144000" cy="1510161"/>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662668"/>
          </a:xfrm>
        </p:spPr>
        <p:txBody>
          <a:bodyPr>
            <a:normAutofit/>
          </a:bodyPr>
          <a:lstStyle/>
          <a:p>
            <a:r>
              <a:rPr lang="en-US" dirty="0"/>
              <a:t>The new portfolio was added</a:t>
            </a:r>
          </a:p>
          <a:p>
            <a:endParaRPr lang="en-US" dirty="0"/>
          </a:p>
        </p:txBody>
      </p:sp>
      <p:sp>
        <p:nvSpPr>
          <p:cNvPr id="6" name="Rectangle 5">
            <a:extLst>
              <a:ext uri="{FF2B5EF4-FFF2-40B4-BE49-F238E27FC236}">
                <a16:creationId xmlns:a16="http://schemas.microsoft.com/office/drawing/2014/main" id="{D139791A-D1A5-47F3-BC26-0867F30CCC69}"/>
              </a:ext>
            </a:extLst>
          </p:cNvPr>
          <p:cNvSpPr/>
          <p:nvPr/>
        </p:nvSpPr>
        <p:spPr>
          <a:xfrm>
            <a:off x="1763688" y="3075806"/>
            <a:ext cx="1368152" cy="250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F490E9A7-A637-4C45-810C-2E9A8AF43F7C}"/>
              </a:ext>
            </a:extLst>
          </p:cNvPr>
          <p:cNvSpPr>
            <a:spLocks noGrp="1"/>
          </p:cNvSpPr>
          <p:nvPr>
            <p:ph type="title"/>
          </p:nvPr>
        </p:nvSpPr>
        <p:spPr>
          <a:xfrm>
            <a:off x="323528" y="70415"/>
            <a:ext cx="8748464" cy="576064"/>
          </a:xfrm>
        </p:spPr>
        <p:txBody>
          <a:bodyPr>
            <a:noAutofit/>
          </a:bodyPr>
          <a:lstStyle/>
          <a:p>
            <a:r>
              <a:rPr lang="en-US" sz="2300" dirty="0"/>
              <a:t>Using the portfolio loader to add new portfolios using an Excel sheet</a:t>
            </a:r>
          </a:p>
        </p:txBody>
      </p:sp>
      <p:sp>
        <p:nvSpPr>
          <p:cNvPr id="5" name="Rectangle 4">
            <a:extLst>
              <a:ext uri="{FF2B5EF4-FFF2-40B4-BE49-F238E27FC236}">
                <a16:creationId xmlns:a16="http://schemas.microsoft.com/office/drawing/2014/main" id="{2C2882F0-B4A4-F934-1428-6BDD9CEF054C}"/>
              </a:ext>
            </a:extLst>
          </p:cNvPr>
          <p:cNvSpPr/>
          <p:nvPr/>
        </p:nvSpPr>
        <p:spPr>
          <a:xfrm>
            <a:off x="1570716" y="2240059"/>
            <a:ext cx="576064" cy="250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D9248B-EB43-D81B-7DDD-CBC3D8DDAC45}"/>
              </a:ext>
            </a:extLst>
          </p:cNvPr>
          <p:cNvSpPr/>
          <p:nvPr/>
        </p:nvSpPr>
        <p:spPr>
          <a:xfrm>
            <a:off x="107504" y="1779662"/>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942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526473" y="3319778"/>
            <a:ext cx="7789943" cy="1240583"/>
          </a:xfrm>
        </p:spPr>
        <p:txBody>
          <a:bodyPr/>
          <a:lstStyle/>
          <a:p>
            <a:r>
              <a:rPr lang="en-US" dirty="0"/>
              <a:t>Using the portfolio loader to update portfolio coverage using a KBART file</a:t>
            </a:r>
          </a:p>
        </p:txBody>
      </p:sp>
    </p:spTree>
    <p:extLst>
      <p:ext uri="{BB962C8B-B14F-4D97-AF65-F5344CB8AC3E}">
        <p14:creationId xmlns:p14="http://schemas.microsoft.com/office/powerpoint/2010/main" val="2138419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2160239"/>
          </a:xfrm>
        </p:spPr>
        <p:txBody>
          <a:bodyPr>
            <a:normAutofit/>
          </a:bodyPr>
          <a:lstStyle/>
          <a:p>
            <a:r>
              <a:rPr lang="en-US" dirty="0"/>
              <a:t>Now we will do an example using a </a:t>
            </a:r>
            <a:r>
              <a:rPr lang="en-US" dirty="0">
                <a:hlinkClick r:id="rId2"/>
              </a:rPr>
              <a:t>KBART</a:t>
            </a:r>
            <a:r>
              <a:rPr lang="en-US" dirty="0"/>
              <a:t> (</a:t>
            </a:r>
            <a:r>
              <a:rPr lang="en-US" b="1" dirty="0"/>
              <a:t>K</a:t>
            </a:r>
            <a:r>
              <a:rPr lang="en-US" dirty="0"/>
              <a:t>nowledge </a:t>
            </a:r>
            <a:r>
              <a:rPr lang="en-US" b="1" dirty="0"/>
              <a:t>B</a:t>
            </a:r>
            <a:r>
              <a:rPr lang="en-US" dirty="0"/>
              <a:t>ases </a:t>
            </a:r>
            <a:r>
              <a:rPr lang="en-US" b="1" dirty="0"/>
              <a:t>a</a:t>
            </a:r>
            <a:r>
              <a:rPr lang="en-US" dirty="0"/>
              <a:t>nd </a:t>
            </a:r>
            <a:r>
              <a:rPr lang="en-US" b="1" dirty="0"/>
              <a:t>R</a:t>
            </a:r>
            <a:r>
              <a:rPr lang="en-US" dirty="0"/>
              <a:t>elated </a:t>
            </a:r>
            <a:r>
              <a:rPr lang="en-US" b="1" dirty="0"/>
              <a:t>T</a:t>
            </a:r>
            <a:r>
              <a:rPr lang="en-US" dirty="0"/>
              <a:t>ools) file.</a:t>
            </a:r>
          </a:p>
          <a:p>
            <a:r>
              <a:rPr lang="en-US" dirty="0"/>
              <a:t>Typically, a KBART file is received from the vendor.</a:t>
            </a:r>
          </a:p>
          <a:p>
            <a:r>
              <a:rPr lang="en-US" dirty="0"/>
              <a:t>You can make your own KBART file by using the job “Export Electronic Portfolios” and choosing format “KBART”.</a:t>
            </a:r>
          </a:p>
          <a:p>
            <a:endParaRPr lang="en-US" dirty="0"/>
          </a:p>
          <a:p>
            <a:endParaRPr lang="en-US" dirty="0"/>
          </a:p>
        </p:txBody>
      </p:sp>
      <p:sp>
        <p:nvSpPr>
          <p:cNvPr id="18" name="Title 2">
            <a:extLst>
              <a:ext uri="{FF2B5EF4-FFF2-40B4-BE49-F238E27FC236}">
                <a16:creationId xmlns:a16="http://schemas.microsoft.com/office/drawing/2014/main" id="{784D7C61-11C7-8095-B99B-5CEE29CDFDF9}"/>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Tree>
    <p:extLst>
      <p:ext uri="{BB962C8B-B14F-4D97-AF65-F5344CB8AC3E}">
        <p14:creationId xmlns:p14="http://schemas.microsoft.com/office/powerpoint/2010/main" val="1408526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163CA8-CD54-03FF-D931-6A0B1E6BA2E2}"/>
              </a:ext>
            </a:extLst>
          </p:cNvPr>
          <p:cNvPicPr>
            <a:picLocks noChangeAspect="1"/>
          </p:cNvPicPr>
          <p:nvPr/>
        </p:nvPicPr>
        <p:blipFill>
          <a:blip r:embed="rId2"/>
          <a:stretch>
            <a:fillRect/>
          </a:stretch>
        </p:blipFill>
        <p:spPr>
          <a:xfrm>
            <a:off x="2915816" y="2259837"/>
            <a:ext cx="3020938" cy="2439988"/>
          </a:xfrm>
          <a:prstGeom prst="rect">
            <a:avLst/>
          </a:prstGeom>
          <a:ln>
            <a:solidFill>
              <a:schemeClr val="accent1"/>
            </a:solidFill>
          </a:ln>
        </p:spPr>
      </p:pic>
      <p:sp>
        <p:nvSpPr>
          <p:cNvPr id="9" name="Rectangle 8">
            <a:extLst>
              <a:ext uri="{FF2B5EF4-FFF2-40B4-BE49-F238E27FC236}">
                <a16:creationId xmlns:a16="http://schemas.microsoft.com/office/drawing/2014/main" id="{83E11AAF-BA61-1237-0773-7429C3597E7E}"/>
              </a:ext>
            </a:extLst>
          </p:cNvPr>
          <p:cNvSpPr/>
          <p:nvPr/>
        </p:nvSpPr>
        <p:spPr>
          <a:xfrm>
            <a:off x="3653644" y="2854386"/>
            <a:ext cx="20882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Title 2">
            <a:extLst>
              <a:ext uri="{FF2B5EF4-FFF2-40B4-BE49-F238E27FC236}">
                <a16:creationId xmlns:a16="http://schemas.microsoft.com/office/drawing/2014/main" id="{784D7C61-11C7-8095-B99B-5CEE29CDFDF9}"/>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pic>
        <p:nvPicPr>
          <p:cNvPr id="7" name="Picture 6">
            <a:extLst>
              <a:ext uri="{FF2B5EF4-FFF2-40B4-BE49-F238E27FC236}">
                <a16:creationId xmlns:a16="http://schemas.microsoft.com/office/drawing/2014/main" id="{F67D7830-306E-A996-36DF-EBDBEF1326E1}"/>
              </a:ext>
            </a:extLst>
          </p:cNvPr>
          <p:cNvPicPr>
            <a:picLocks noChangeAspect="1"/>
          </p:cNvPicPr>
          <p:nvPr/>
        </p:nvPicPr>
        <p:blipFill>
          <a:blip r:embed="rId3"/>
          <a:stretch>
            <a:fillRect/>
          </a:stretch>
        </p:blipFill>
        <p:spPr>
          <a:xfrm>
            <a:off x="539552" y="843558"/>
            <a:ext cx="2962275" cy="1219200"/>
          </a:xfrm>
          <a:prstGeom prst="rect">
            <a:avLst/>
          </a:prstGeom>
          <a:ln>
            <a:solidFill>
              <a:schemeClr val="accent1"/>
            </a:solidFill>
          </a:ln>
        </p:spPr>
      </p:pic>
      <p:pic>
        <p:nvPicPr>
          <p:cNvPr id="10" name="Picture 9">
            <a:extLst>
              <a:ext uri="{FF2B5EF4-FFF2-40B4-BE49-F238E27FC236}">
                <a16:creationId xmlns:a16="http://schemas.microsoft.com/office/drawing/2014/main" id="{3D15A3BD-8333-36BD-EDC4-254678951983}"/>
              </a:ext>
            </a:extLst>
          </p:cNvPr>
          <p:cNvPicPr>
            <a:picLocks noChangeAspect="1"/>
          </p:cNvPicPr>
          <p:nvPr/>
        </p:nvPicPr>
        <p:blipFill>
          <a:blip r:embed="rId4"/>
          <a:stretch>
            <a:fillRect/>
          </a:stretch>
        </p:blipFill>
        <p:spPr>
          <a:xfrm>
            <a:off x="3624012" y="844147"/>
            <a:ext cx="5330750" cy="1141105"/>
          </a:xfrm>
          <a:prstGeom prst="rect">
            <a:avLst/>
          </a:prstGeom>
          <a:ln>
            <a:solidFill>
              <a:schemeClr val="accent1"/>
            </a:solidFill>
          </a:ln>
        </p:spPr>
      </p:pic>
      <p:sp>
        <p:nvSpPr>
          <p:cNvPr id="11" name="Rectangle 10">
            <a:extLst>
              <a:ext uri="{FF2B5EF4-FFF2-40B4-BE49-F238E27FC236}">
                <a16:creationId xmlns:a16="http://schemas.microsoft.com/office/drawing/2014/main" id="{BCE69A83-B964-1CB8-39C1-D9C7D20B54F8}"/>
              </a:ext>
            </a:extLst>
          </p:cNvPr>
          <p:cNvSpPr/>
          <p:nvPr/>
        </p:nvSpPr>
        <p:spPr>
          <a:xfrm>
            <a:off x="4497140" y="1764293"/>
            <a:ext cx="1512168" cy="169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730818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784D7C61-11C7-8095-B99B-5CEE29CDFDF9}"/>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pic>
        <p:nvPicPr>
          <p:cNvPr id="3" name="Picture 2">
            <a:extLst>
              <a:ext uri="{FF2B5EF4-FFF2-40B4-BE49-F238E27FC236}">
                <a16:creationId xmlns:a16="http://schemas.microsoft.com/office/drawing/2014/main" id="{ABD50084-5456-3214-FE86-875228A3BB8D}"/>
              </a:ext>
            </a:extLst>
          </p:cNvPr>
          <p:cNvPicPr>
            <a:picLocks noChangeAspect="1"/>
          </p:cNvPicPr>
          <p:nvPr/>
        </p:nvPicPr>
        <p:blipFill>
          <a:blip r:embed="rId2"/>
          <a:stretch>
            <a:fillRect/>
          </a:stretch>
        </p:blipFill>
        <p:spPr>
          <a:xfrm>
            <a:off x="0" y="2192150"/>
            <a:ext cx="9144000" cy="1459720"/>
          </a:xfrm>
          <a:prstGeom prst="rect">
            <a:avLst/>
          </a:prstGeom>
          <a:ln>
            <a:solidFill>
              <a:schemeClr val="accent1"/>
            </a:solidFill>
          </a:ln>
        </p:spPr>
      </p:pic>
      <p:sp>
        <p:nvSpPr>
          <p:cNvPr id="4" name="Content Placeholder 3">
            <a:extLst>
              <a:ext uri="{FF2B5EF4-FFF2-40B4-BE49-F238E27FC236}">
                <a16:creationId xmlns:a16="http://schemas.microsoft.com/office/drawing/2014/main" id="{6132E5A8-B6FF-6860-C33E-3893F61358E6}"/>
              </a:ext>
            </a:extLst>
          </p:cNvPr>
          <p:cNvSpPr>
            <a:spLocks noGrp="1"/>
          </p:cNvSpPr>
          <p:nvPr>
            <p:ph idx="1"/>
          </p:nvPr>
        </p:nvSpPr>
        <p:spPr>
          <a:xfrm>
            <a:off x="395536" y="771551"/>
            <a:ext cx="8424936" cy="936103"/>
          </a:xfrm>
        </p:spPr>
        <p:txBody>
          <a:bodyPr>
            <a:normAutofit/>
          </a:bodyPr>
          <a:lstStyle/>
          <a:p>
            <a:r>
              <a:rPr lang="en-US" dirty="0"/>
              <a:t>Here is a sample KBART file exported from Alma viewed in notepad ++ showing all symbols (including tabs and end of lines)</a:t>
            </a:r>
          </a:p>
          <a:p>
            <a:endParaRPr lang="en-US" dirty="0"/>
          </a:p>
          <a:p>
            <a:endParaRPr lang="en-US" dirty="0"/>
          </a:p>
        </p:txBody>
      </p:sp>
    </p:spTree>
    <p:extLst>
      <p:ext uri="{BB962C8B-B14F-4D97-AF65-F5344CB8AC3E}">
        <p14:creationId xmlns:p14="http://schemas.microsoft.com/office/powerpoint/2010/main" val="2438744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7B42AD-D7A2-7AC5-0E83-E7ED52A47E12}"/>
              </a:ext>
            </a:extLst>
          </p:cNvPr>
          <p:cNvPicPr>
            <a:picLocks noChangeAspect="1"/>
          </p:cNvPicPr>
          <p:nvPr/>
        </p:nvPicPr>
        <p:blipFill>
          <a:blip r:embed="rId2"/>
          <a:stretch>
            <a:fillRect/>
          </a:stretch>
        </p:blipFill>
        <p:spPr>
          <a:xfrm>
            <a:off x="0" y="1708235"/>
            <a:ext cx="9144000" cy="1727029"/>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32047"/>
          </a:xfrm>
        </p:spPr>
        <p:txBody>
          <a:bodyPr>
            <a:normAutofit/>
          </a:bodyPr>
          <a:lstStyle/>
          <a:p>
            <a:r>
              <a:rPr lang="en-US" sz="2000" dirty="0"/>
              <a:t>Our Electronic Collection “OAPEN Free now has 11 active local portfolios</a:t>
            </a:r>
          </a:p>
          <a:p>
            <a:endParaRPr lang="en-US" sz="2000" dirty="0"/>
          </a:p>
        </p:txBody>
      </p:sp>
      <p:sp>
        <p:nvSpPr>
          <p:cNvPr id="7" name="Rectangle 6">
            <a:extLst>
              <a:ext uri="{FF2B5EF4-FFF2-40B4-BE49-F238E27FC236}">
                <a16:creationId xmlns:a16="http://schemas.microsoft.com/office/drawing/2014/main" id="{F7DCC2DA-5C50-4E15-A401-2AD40AB63D69}"/>
              </a:ext>
            </a:extLst>
          </p:cNvPr>
          <p:cNvSpPr/>
          <p:nvPr/>
        </p:nvSpPr>
        <p:spPr>
          <a:xfrm>
            <a:off x="31058" y="1708235"/>
            <a:ext cx="1300582" cy="215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C8F6EB-CC8A-4E7F-BF59-E4D6EEC6F6EE}"/>
              </a:ext>
            </a:extLst>
          </p:cNvPr>
          <p:cNvSpPr/>
          <p:nvPr/>
        </p:nvSpPr>
        <p:spPr>
          <a:xfrm>
            <a:off x="1640054" y="2121338"/>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26A4EF2A-3D80-6A9F-2E30-7AB5BC01ABEF}"/>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
        <p:nvSpPr>
          <p:cNvPr id="6" name="Rectangle 5">
            <a:extLst>
              <a:ext uri="{FF2B5EF4-FFF2-40B4-BE49-F238E27FC236}">
                <a16:creationId xmlns:a16="http://schemas.microsoft.com/office/drawing/2014/main" id="{2ECDFDF7-26DC-2C62-3331-92D06674FB25}"/>
              </a:ext>
            </a:extLst>
          </p:cNvPr>
          <p:cNvSpPr/>
          <p:nvPr/>
        </p:nvSpPr>
        <p:spPr>
          <a:xfrm>
            <a:off x="55878" y="2374343"/>
            <a:ext cx="62769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789EAE-5EAB-5714-6080-719AE1638D4C}"/>
              </a:ext>
            </a:extLst>
          </p:cNvPr>
          <p:cNvSpPr txBox="1"/>
          <p:nvPr/>
        </p:nvSpPr>
        <p:spPr>
          <a:xfrm>
            <a:off x="3059832" y="3795886"/>
            <a:ext cx="4392488" cy="1200329"/>
          </a:xfrm>
          <a:prstGeom prst="rect">
            <a:avLst/>
          </a:prstGeom>
          <a:noFill/>
          <a:ln>
            <a:solidFill>
              <a:schemeClr val="accent1"/>
            </a:solidFill>
          </a:ln>
        </p:spPr>
        <p:txBody>
          <a:bodyPr wrap="square" rtlCol="0">
            <a:spAutoFit/>
          </a:bodyPr>
          <a:lstStyle/>
          <a:p>
            <a:r>
              <a:rPr lang="en-US" dirty="0"/>
              <a:t>Note (for later) that for these two portfolios “The journal of webinars” and “European journal of medical research” the coverage begins in 2012</a:t>
            </a:r>
          </a:p>
        </p:txBody>
      </p:sp>
      <p:cxnSp>
        <p:nvCxnSpPr>
          <p:cNvPr id="11" name="Straight Arrow Connector 10">
            <a:extLst>
              <a:ext uri="{FF2B5EF4-FFF2-40B4-BE49-F238E27FC236}">
                <a16:creationId xmlns:a16="http://schemas.microsoft.com/office/drawing/2014/main" id="{021610CF-3CF0-1A49-5B58-336F85755929}"/>
              </a:ext>
            </a:extLst>
          </p:cNvPr>
          <p:cNvCxnSpPr/>
          <p:nvPr/>
        </p:nvCxnSpPr>
        <p:spPr>
          <a:xfrm flipV="1">
            <a:off x="4716016" y="3435264"/>
            <a:ext cx="144016" cy="3606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E750A63-A000-03F7-EEDD-1D9A5101B118}"/>
              </a:ext>
            </a:extLst>
          </p:cNvPr>
          <p:cNvSpPr/>
          <p:nvPr/>
        </p:nvSpPr>
        <p:spPr>
          <a:xfrm>
            <a:off x="1043608" y="1937475"/>
            <a:ext cx="648072" cy="215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484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312367"/>
          </a:xfrm>
        </p:spPr>
        <p:txBody>
          <a:bodyPr>
            <a:normAutofit/>
          </a:bodyPr>
          <a:lstStyle/>
          <a:p>
            <a:r>
              <a:rPr lang="en-US" dirty="0"/>
              <a:t>On the next slide </a:t>
            </a:r>
            <a:r>
              <a:rPr lang="en-US"/>
              <a:t>we have </a:t>
            </a:r>
            <a:r>
              <a:rPr lang="en-US" dirty="0"/>
              <a:t>KBART file sent from the vendor with updates to coverage in existing portfolios</a:t>
            </a:r>
          </a:p>
          <a:p>
            <a:r>
              <a:rPr lang="en-US" dirty="0"/>
              <a:t>Line 1 is the header.</a:t>
            </a:r>
          </a:p>
          <a:p>
            <a:r>
              <a:rPr lang="en-US" dirty="0"/>
              <a:t>“The journal of webinars” now begins coverage in 1971 with vol. 1</a:t>
            </a:r>
          </a:p>
          <a:p>
            <a:r>
              <a:rPr lang="en-US" dirty="0"/>
              <a:t>“European journal of medical research” now begins coverage in 1948 with vol. 1</a:t>
            </a:r>
          </a:p>
          <a:p>
            <a:endParaRPr lang="en-US" dirty="0"/>
          </a:p>
        </p:txBody>
      </p:sp>
      <p:sp>
        <p:nvSpPr>
          <p:cNvPr id="10" name="Title 2">
            <a:extLst>
              <a:ext uri="{FF2B5EF4-FFF2-40B4-BE49-F238E27FC236}">
                <a16:creationId xmlns:a16="http://schemas.microsoft.com/office/drawing/2014/main" id="{68ED350B-3F19-74C5-F979-A45D6DCCD5FA}"/>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Tree>
    <p:extLst>
      <p:ext uri="{BB962C8B-B14F-4D97-AF65-F5344CB8AC3E}">
        <p14:creationId xmlns:p14="http://schemas.microsoft.com/office/powerpoint/2010/main" val="3178309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068F2-B7B3-F288-8935-96362478A264}"/>
              </a:ext>
            </a:extLst>
          </p:cNvPr>
          <p:cNvPicPr>
            <a:picLocks noChangeAspect="1"/>
          </p:cNvPicPr>
          <p:nvPr/>
        </p:nvPicPr>
        <p:blipFill>
          <a:blip r:embed="rId2"/>
          <a:stretch>
            <a:fillRect/>
          </a:stretch>
        </p:blipFill>
        <p:spPr>
          <a:xfrm>
            <a:off x="0" y="1435499"/>
            <a:ext cx="9144000" cy="2272502"/>
          </a:xfrm>
          <a:prstGeom prst="rect">
            <a:avLst/>
          </a:prstGeom>
          <a:ln>
            <a:solidFill>
              <a:schemeClr val="accent1"/>
            </a:solidFill>
          </a:ln>
        </p:spPr>
      </p:pic>
      <p:sp>
        <p:nvSpPr>
          <p:cNvPr id="10" name="Title 2">
            <a:extLst>
              <a:ext uri="{FF2B5EF4-FFF2-40B4-BE49-F238E27FC236}">
                <a16:creationId xmlns:a16="http://schemas.microsoft.com/office/drawing/2014/main" id="{68ED350B-3F19-74C5-F979-A45D6DCCD5FA}"/>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cxnSp>
        <p:nvCxnSpPr>
          <p:cNvPr id="5" name="Straight Connector 4">
            <a:extLst>
              <a:ext uri="{FF2B5EF4-FFF2-40B4-BE49-F238E27FC236}">
                <a16:creationId xmlns:a16="http://schemas.microsoft.com/office/drawing/2014/main" id="{6BCE206F-6C04-D6FA-1C79-47AD61561466}"/>
              </a:ext>
            </a:extLst>
          </p:cNvPr>
          <p:cNvCxnSpPr>
            <a:cxnSpLocks/>
          </p:cNvCxnSpPr>
          <p:nvPr/>
        </p:nvCxnSpPr>
        <p:spPr>
          <a:xfrm>
            <a:off x="323528" y="2450786"/>
            <a:ext cx="21602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0007FB-0011-0994-CFC3-DD952D84C386}"/>
              </a:ext>
            </a:extLst>
          </p:cNvPr>
          <p:cNvCxnSpPr/>
          <p:nvPr/>
        </p:nvCxnSpPr>
        <p:spPr>
          <a:xfrm>
            <a:off x="3101394" y="3697023"/>
            <a:ext cx="28803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09FDFB-D047-C4B9-8A6D-7BB4E41B720E}"/>
              </a:ext>
            </a:extLst>
          </p:cNvPr>
          <p:cNvCxnSpPr/>
          <p:nvPr/>
        </p:nvCxnSpPr>
        <p:spPr>
          <a:xfrm>
            <a:off x="4039769" y="2461829"/>
            <a:ext cx="28803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986B6B-5BFE-03B1-78A1-109ED07AECF3}"/>
              </a:ext>
            </a:extLst>
          </p:cNvPr>
          <p:cNvCxnSpPr>
            <a:cxnSpLocks/>
          </p:cNvCxnSpPr>
          <p:nvPr/>
        </p:nvCxnSpPr>
        <p:spPr>
          <a:xfrm>
            <a:off x="323528" y="3682606"/>
            <a:ext cx="1440160" cy="1932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326C8-753C-8EE2-1101-7FD4E63A9265}"/>
              </a:ext>
            </a:extLst>
          </p:cNvPr>
          <p:cNvCxnSpPr>
            <a:cxnSpLocks/>
          </p:cNvCxnSpPr>
          <p:nvPr/>
        </p:nvCxnSpPr>
        <p:spPr>
          <a:xfrm>
            <a:off x="3851920" y="1563638"/>
            <a:ext cx="12961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0BA1EF-F711-DBBE-F064-998A80AE7E2B}"/>
              </a:ext>
            </a:extLst>
          </p:cNvPr>
          <p:cNvCxnSpPr>
            <a:cxnSpLocks/>
          </p:cNvCxnSpPr>
          <p:nvPr/>
        </p:nvCxnSpPr>
        <p:spPr>
          <a:xfrm>
            <a:off x="323528" y="1563638"/>
            <a:ext cx="100811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E5ED84-DE67-52A4-268B-FFC31A24C71B}"/>
              </a:ext>
            </a:extLst>
          </p:cNvPr>
          <p:cNvCxnSpPr>
            <a:cxnSpLocks/>
          </p:cNvCxnSpPr>
          <p:nvPr/>
        </p:nvCxnSpPr>
        <p:spPr>
          <a:xfrm>
            <a:off x="4451036" y="2461322"/>
            <a:ext cx="21602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D673A7-7FE2-FA5A-9E46-80F9F316892C}"/>
              </a:ext>
            </a:extLst>
          </p:cNvPr>
          <p:cNvCxnSpPr>
            <a:cxnSpLocks/>
          </p:cNvCxnSpPr>
          <p:nvPr/>
        </p:nvCxnSpPr>
        <p:spPr>
          <a:xfrm>
            <a:off x="3491880" y="3700826"/>
            <a:ext cx="21602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E17968-C4A5-6D73-A5BC-9C01C24F0669}"/>
              </a:ext>
            </a:extLst>
          </p:cNvPr>
          <p:cNvCxnSpPr>
            <a:cxnSpLocks/>
          </p:cNvCxnSpPr>
          <p:nvPr/>
        </p:nvCxnSpPr>
        <p:spPr>
          <a:xfrm>
            <a:off x="5220072" y="1563638"/>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63246A2C-DA56-BD25-58E1-F2E04E022CDC}"/>
              </a:ext>
            </a:extLst>
          </p:cNvPr>
          <p:cNvSpPr>
            <a:spLocks noGrp="1"/>
          </p:cNvSpPr>
          <p:nvPr>
            <p:ph idx="1"/>
          </p:nvPr>
        </p:nvSpPr>
        <p:spPr/>
        <p:txBody>
          <a:bodyPr/>
          <a:lstStyle/>
          <a:p>
            <a:r>
              <a:rPr lang="en-US" dirty="0"/>
              <a:t>These are the roles (where “Alma University” is the name of the institution)</a:t>
            </a:r>
            <a:endParaRPr lang="en-IL" dirty="0"/>
          </a:p>
        </p:txBody>
      </p:sp>
      <p:pic>
        <p:nvPicPr>
          <p:cNvPr id="7" name="Picture 6">
            <a:extLst>
              <a:ext uri="{FF2B5EF4-FFF2-40B4-BE49-F238E27FC236}">
                <a16:creationId xmlns:a16="http://schemas.microsoft.com/office/drawing/2014/main" id="{317141F5-85AA-A754-5AED-2B3A40E04FCB}"/>
              </a:ext>
            </a:extLst>
          </p:cNvPr>
          <p:cNvPicPr>
            <a:picLocks noChangeAspect="1"/>
          </p:cNvPicPr>
          <p:nvPr/>
        </p:nvPicPr>
        <p:blipFill>
          <a:blip r:embed="rId2"/>
          <a:stretch>
            <a:fillRect/>
          </a:stretch>
        </p:blipFill>
        <p:spPr>
          <a:xfrm>
            <a:off x="1604962" y="1747267"/>
            <a:ext cx="5934075" cy="781050"/>
          </a:xfrm>
          <a:prstGeom prst="rect">
            <a:avLst/>
          </a:prstGeom>
          <a:ln>
            <a:solidFill>
              <a:schemeClr val="accent1"/>
            </a:solidFill>
          </a:ln>
        </p:spPr>
      </p:pic>
      <p:pic>
        <p:nvPicPr>
          <p:cNvPr id="9" name="Picture 8">
            <a:extLst>
              <a:ext uri="{FF2B5EF4-FFF2-40B4-BE49-F238E27FC236}">
                <a16:creationId xmlns:a16="http://schemas.microsoft.com/office/drawing/2014/main" id="{B43F58FC-0C47-E735-AE82-DB546AEB5CE4}"/>
              </a:ext>
            </a:extLst>
          </p:cNvPr>
          <p:cNvPicPr>
            <a:picLocks noChangeAspect="1"/>
          </p:cNvPicPr>
          <p:nvPr/>
        </p:nvPicPr>
        <p:blipFill>
          <a:blip r:embed="rId3"/>
          <a:stretch>
            <a:fillRect/>
          </a:stretch>
        </p:blipFill>
        <p:spPr>
          <a:xfrm>
            <a:off x="1576387" y="2657648"/>
            <a:ext cx="5991225" cy="771525"/>
          </a:xfrm>
          <a:prstGeom prst="rect">
            <a:avLst/>
          </a:prstGeom>
          <a:ln>
            <a:solidFill>
              <a:schemeClr val="accent1"/>
            </a:solidFill>
          </a:ln>
        </p:spPr>
      </p:pic>
      <p:pic>
        <p:nvPicPr>
          <p:cNvPr id="11" name="Picture 10">
            <a:extLst>
              <a:ext uri="{FF2B5EF4-FFF2-40B4-BE49-F238E27FC236}">
                <a16:creationId xmlns:a16="http://schemas.microsoft.com/office/drawing/2014/main" id="{13916351-37BC-5CD9-8585-259094CDE5D1}"/>
              </a:ext>
            </a:extLst>
          </p:cNvPr>
          <p:cNvPicPr>
            <a:picLocks noChangeAspect="1"/>
          </p:cNvPicPr>
          <p:nvPr/>
        </p:nvPicPr>
        <p:blipFill>
          <a:blip r:embed="rId4"/>
          <a:stretch>
            <a:fillRect/>
          </a:stretch>
        </p:blipFill>
        <p:spPr>
          <a:xfrm>
            <a:off x="1599778" y="3619475"/>
            <a:ext cx="5924550" cy="752475"/>
          </a:xfrm>
          <a:prstGeom prst="rect">
            <a:avLst/>
          </a:prstGeom>
          <a:ln>
            <a:solidFill>
              <a:schemeClr val="accent1"/>
            </a:solidFill>
          </a:ln>
        </p:spPr>
      </p:pic>
    </p:spTree>
    <p:extLst>
      <p:ext uri="{BB962C8B-B14F-4D97-AF65-F5344CB8AC3E}">
        <p14:creationId xmlns:p14="http://schemas.microsoft.com/office/powerpoint/2010/main" val="504617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ADCD9A-A2ED-1621-F74F-E1842E762D19}"/>
              </a:ext>
            </a:extLst>
          </p:cNvPr>
          <p:cNvPicPr>
            <a:picLocks noChangeAspect="1"/>
          </p:cNvPicPr>
          <p:nvPr/>
        </p:nvPicPr>
        <p:blipFill>
          <a:blip r:embed="rId2"/>
          <a:stretch>
            <a:fillRect/>
          </a:stretch>
        </p:blipFill>
        <p:spPr>
          <a:xfrm>
            <a:off x="0" y="2090643"/>
            <a:ext cx="9144000" cy="931477"/>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sz="2000" dirty="0"/>
              <a:t>From the electronic service editor, we will choose “Load Portfolios”</a:t>
            </a:r>
          </a:p>
          <a:p>
            <a:endParaRPr lang="en-US" sz="2000" dirty="0"/>
          </a:p>
        </p:txBody>
      </p:sp>
      <p:sp>
        <p:nvSpPr>
          <p:cNvPr id="7" name="Rectangle 6">
            <a:extLst>
              <a:ext uri="{FF2B5EF4-FFF2-40B4-BE49-F238E27FC236}">
                <a16:creationId xmlns:a16="http://schemas.microsoft.com/office/drawing/2014/main" id="{F7DCC2DA-5C50-4E15-A401-2AD40AB63D69}"/>
              </a:ext>
            </a:extLst>
          </p:cNvPr>
          <p:cNvSpPr/>
          <p:nvPr/>
        </p:nvSpPr>
        <p:spPr>
          <a:xfrm>
            <a:off x="1619672" y="2535746"/>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C8F6EB-CC8A-4E7F-BF59-E4D6EEC6F6EE}"/>
              </a:ext>
            </a:extLst>
          </p:cNvPr>
          <p:cNvSpPr/>
          <p:nvPr/>
        </p:nvSpPr>
        <p:spPr>
          <a:xfrm>
            <a:off x="6732240" y="277482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4FEA87C5-AC2E-FB5B-6C89-B1C597498436}"/>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
        <p:nvSpPr>
          <p:cNvPr id="11" name="Rectangle 10">
            <a:extLst>
              <a:ext uri="{FF2B5EF4-FFF2-40B4-BE49-F238E27FC236}">
                <a16:creationId xmlns:a16="http://schemas.microsoft.com/office/drawing/2014/main" id="{98AE36C9-1CFE-D4F0-545E-3BDF262A471F}"/>
              </a:ext>
            </a:extLst>
          </p:cNvPr>
          <p:cNvSpPr/>
          <p:nvPr/>
        </p:nvSpPr>
        <p:spPr>
          <a:xfrm>
            <a:off x="1097868" y="231972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789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96EF8-21C4-E75A-08DF-3225E6D28DA4}"/>
              </a:ext>
            </a:extLst>
          </p:cNvPr>
          <p:cNvPicPr>
            <a:picLocks noChangeAspect="1"/>
          </p:cNvPicPr>
          <p:nvPr/>
        </p:nvPicPr>
        <p:blipFill>
          <a:blip r:embed="rId2"/>
          <a:stretch>
            <a:fillRect/>
          </a:stretch>
        </p:blipFill>
        <p:spPr>
          <a:xfrm>
            <a:off x="755576" y="675589"/>
            <a:ext cx="4693935" cy="4011910"/>
          </a:xfrm>
          <a:prstGeom prst="rect">
            <a:avLst/>
          </a:prstGeom>
          <a:ln>
            <a:solidFill>
              <a:schemeClr val="accent1"/>
            </a:solidFill>
          </a:ln>
        </p:spPr>
      </p:pic>
      <p:sp>
        <p:nvSpPr>
          <p:cNvPr id="12" name="Title 2">
            <a:extLst>
              <a:ext uri="{FF2B5EF4-FFF2-40B4-BE49-F238E27FC236}">
                <a16:creationId xmlns:a16="http://schemas.microsoft.com/office/drawing/2014/main" id="{53339F19-9B4C-A240-7AC4-79A142BA88A9}"/>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
        <p:nvSpPr>
          <p:cNvPr id="18" name="Rectangle 17">
            <a:extLst>
              <a:ext uri="{FF2B5EF4-FFF2-40B4-BE49-F238E27FC236}">
                <a16:creationId xmlns:a16="http://schemas.microsoft.com/office/drawing/2014/main" id="{5A2436AB-97B6-8F49-5CA9-C720855F012C}"/>
              </a:ext>
            </a:extLst>
          </p:cNvPr>
          <p:cNvSpPr/>
          <p:nvPr/>
        </p:nvSpPr>
        <p:spPr>
          <a:xfrm>
            <a:off x="3228304" y="1207974"/>
            <a:ext cx="53361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Rectangle 18">
            <a:extLst>
              <a:ext uri="{FF2B5EF4-FFF2-40B4-BE49-F238E27FC236}">
                <a16:creationId xmlns:a16="http://schemas.microsoft.com/office/drawing/2014/main" id="{8058F98D-7680-19FF-7E9D-DFAB07B800B5}"/>
              </a:ext>
            </a:extLst>
          </p:cNvPr>
          <p:cNvSpPr/>
          <p:nvPr/>
        </p:nvSpPr>
        <p:spPr>
          <a:xfrm>
            <a:off x="1975014" y="2652053"/>
            <a:ext cx="605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62313C52-B4D7-EF03-9432-C5B20A8FAD62}"/>
              </a:ext>
            </a:extLst>
          </p:cNvPr>
          <p:cNvSpPr txBox="1"/>
          <p:nvPr/>
        </p:nvSpPr>
        <p:spPr>
          <a:xfrm>
            <a:off x="5270595" y="1882588"/>
            <a:ext cx="2520280" cy="1384995"/>
          </a:xfrm>
          <a:prstGeom prst="rect">
            <a:avLst/>
          </a:prstGeom>
          <a:solidFill>
            <a:schemeClr val="bg1"/>
          </a:solidFill>
          <a:ln>
            <a:solidFill>
              <a:schemeClr val="accent1"/>
            </a:solidFill>
          </a:ln>
        </p:spPr>
        <p:txBody>
          <a:bodyPr wrap="square" rtlCol="0">
            <a:spAutoFit/>
          </a:bodyPr>
          <a:lstStyle/>
          <a:p>
            <a:r>
              <a:rPr lang="en-US" sz="1400" dirty="0"/>
              <a:t>“Complete” loads a complete set of portfolios, overwriting any existing portfolios.</a:t>
            </a:r>
          </a:p>
          <a:p>
            <a:r>
              <a:rPr lang="en-US" sz="1400" dirty="0"/>
              <a:t>“Incremental” will make changes to the existing list of portfolios</a:t>
            </a:r>
            <a:endParaRPr lang="en-IL" sz="1400" dirty="0"/>
          </a:p>
        </p:txBody>
      </p:sp>
      <p:cxnSp>
        <p:nvCxnSpPr>
          <p:cNvPr id="21" name="Straight Arrow Connector 20">
            <a:extLst>
              <a:ext uri="{FF2B5EF4-FFF2-40B4-BE49-F238E27FC236}">
                <a16:creationId xmlns:a16="http://schemas.microsoft.com/office/drawing/2014/main" id="{D3937BD6-7553-028C-BE85-26C97B83B877}"/>
              </a:ext>
            </a:extLst>
          </p:cNvPr>
          <p:cNvCxnSpPr>
            <a:cxnSpLocks/>
          </p:cNvCxnSpPr>
          <p:nvPr/>
        </p:nvCxnSpPr>
        <p:spPr>
          <a:xfrm flipH="1">
            <a:off x="2580126" y="2283718"/>
            <a:ext cx="2682658" cy="339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34AFE7E-E413-6835-CBE0-049F4CF6928E}"/>
              </a:ext>
            </a:extLst>
          </p:cNvPr>
          <p:cNvSpPr/>
          <p:nvPr/>
        </p:nvSpPr>
        <p:spPr>
          <a:xfrm>
            <a:off x="1302344" y="3723878"/>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1" name="Picture 10">
            <a:extLst>
              <a:ext uri="{FF2B5EF4-FFF2-40B4-BE49-F238E27FC236}">
                <a16:creationId xmlns:a16="http://schemas.microsoft.com/office/drawing/2014/main" id="{982925BA-73B6-3EA5-4C3C-DC9045DBEFC7}"/>
              </a:ext>
            </a:extLst>
          </p:cNvPr>
          <p:cNvPicPr>
            <a:picLocks noChangeAspect="1"/>
          </p:cNvPicPr>
          <p:nvPr/>
        </p:nvPicPr>
        <p:blipFill>
          <a:blip r:embed="rId3"/>
          <a:stretch>
            <a:fillRect/>
          </a:stretch>
        </p:blipFill>
        <p:spPr>
          <a:xfrm>
            <a:off x="6660232" y="693032"/>
            <a:ext cx="2124075" cy="485775"/>
          </a:xfrm>
          <a:prstGeom prst="rect">
            <a:avLst/>
          </a:prstGeom>
          <a:ln>
            <a:solidFill>
              <a:schemeClr val="accent1"/>
            </a:solidFill>
          </a:ln>
        </p:spPr>
      </p:pic>
      <p:sp>
        <p:nvSpPr>
          <p:cNvPr id="13" name="Rectangle 12">
            <a:extLst>
              <a:ext uri="{FF2B5EF4-FFF2-40B4-BE49-F238E27FC236}">
                <a16:creationId xmlns:a16="http://schemas.microsoft.com/office/drawing/2014/main" id="{89A6E847-A086-DCCF-29E4-9870530CEAFA}"/>
              </a:ext>
            </a:extLst>
          </p:cNvPr>
          <p:cNvSpPr/>
          <p:nvPr/>
        </p:nvSpPr>
        <p:spPr>
          <a:xfrm>
            <a:off x="8149348" y="693032"/>
            <a:ext cx="5980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TextBox 13">
            <a:extLst>
              <a:ext uri="{FF2B5EF4-FFF2-40B4-BE49-F238E27FC236}">
                <a16:creationId xmlns:a16="http://schemas.microsoft.com/office/drawing/2014/main" id="{DC9D9923-422D-D0F3-30D3-2C2563EAFDA2}"/>
              </a:ext>
            </a:extLst>
          </p:cNvPr>
          <p:cNvSpPr txBox="1"/>
          <p:nvPr/>
        </p:nvSpPr>
        <p:spPr>
          <a:xfrm>
            <a:off x="58260" y="1707654"/>
            <a:ext cx="1777436" cy="738664"/>
          </a:xfrm>
          <a:prstGeom prst="rect">
            <a:avLst/>
          </a:prstGeom>
          <a:solidFill>
            <a:schemeClr val="bg1"/>
          </a:solidFill>
          <a:ln>
            <a:solidFill>
              <a:schemeClr val="accent1"/>
            </a:solidFill>
          </a:ln>
        </p:spPr>
        <p:txBody>
          <a:bodyPr wrap="square" rtlCol="0">
            <a:spAutoFit/>
          </a:bodyPr>
          <a:lstStyle/>
          <a:p>
            <a:r>
              <a:rPr lang="en-US" sz="1400" dirty="0"/>
              <a:t>“This time we are choosing format “KBART”</a:t>
            </a:r>
            <a:endParaRPr lang="en-IL" sz="1400" dirty="0"/>
          </a:p>
        </p:txBody>
      </p:sp>
      <p:cxnSp>
        <p:nvCxnSpPr>
          <p:cNvPr id="15" name="Straight Arrow Connector 14">
            <a:extLst>
              <a:ext uri="{FF2B5EF4-FFF2-40B4-BE49-F238E27FC236}">
                <a16:creationId xmlns:a16="http://schemas.microsoft.com/office/drawing/2014/main" id="{C40CD5C5-20DE-5D8E-312A-3EDF391EE0A2}"/>
              </a:ext>
            </a:extLst>
          </p:cNvPr>
          <p:cNvCxnSpPr>
            <a:cxnSpLocks/>
            <a:endCxn id="18" idx="1"/>
          </p:cNvCxnSpPr>
          <p:nvPr/>
        </p:nvCxnSpPr>
        <p:spPr>
          <a:xfrm flipV="1">
            <a:off x="1835696" y="1387994"/>
            <a:ext cx="1392608" cy="319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510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C0AFCB-E12A-7D1D-95DC-D8C6D522E689}"/>
              </a:ext>
            </a:extLst>
          </p:cNvPr>
          <p:cNvPicPr>
            <a:picLocks noChangeAspect="1"/>
          </p:cNvPicPr>
          <p:nvPr/>
        </p:nvPicPr>
        <p:blipFill>
          <a:blip r:embed="rId2"/>
          <a:stretch>
            <a:fillRect/>
          </a:stretch>
        </p:blipFill>
        <p:spPr>
          <a:xfrm>
            <a:off x="2411760" y="2139702"/>
            <a:ext cx="4043270" cy="2430421"/>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Note that when we loaded the portfolios we chose </a:t>
            </a:r>
          </a:p>
          <a:p>
            <a:pPr lvl="1"/>
            <a:r>
              <a:rPr lang="en-US" dirty="0"/>
              <a:t>Loading Policy Type = Complete</a:t>
            </a:r>
          </a:p>
          <a:p>
            <a:pPr lvl="1"/>
            <a:r>
              <a:rPr lang="en-US" dirty="0"/>
              <a:t>Action = Update portfolios</a:t>
            </a:r>
          </a:p>
          <a:p>
            <a:pPr marL="0" indent="0">
              <a:buNone/>
            </a:pPr>
            <a:endParaRPr lang="en-US" dirty="0"/>
          </a:p>
        </p:txBody>
      </p:sp>
      <p:sp>
        <p:nvSpPr>
          <p:cNvPr id="6" name="Title 2">
            <a:extLst>
              <a:ext uri="{FF2B5EF4-FFF2-40B4-BE49-F238E27FC236}">
                <a16:creationId xmlns:a16="http://schemas.microsoft.com/office/drawing/2014/main" id="{E5A4A44D-CDAD-E7DC-2FFF-09C6D1595AED}"/>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
        <p:nvSpPr>
          <p:cNvPr id="9" name="Rectangle 8">
            <a:extLst>
              <a:ext uri="{FF2B5EF4-FFF2-40B4-BE49-F238E27FC236}">
                <a16:creationId xmlns:a16="http://schemas.microsoft.com/office/drawing/2014/main" id="{119D9F7E-AAC7-B009-87D1-800E334A8F12}"/>
              </a:ext>
            </a:extLst>
          </p:cNvPr>
          <p:cNvSpPr/>
          <p:nvPr/>
        </p:nvSpPr>
        <p:spPr>
          <a:xfrm>
            <a:off x="3995936" y="2391730"/>
            <a:ext cx="761495"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CD7E845E-8DEA-9346-F249-AAABDF7B0C80}"/>
              </a:ext>
            </a:extLst>
          </p:cNvPr>
          <p:cNvSpPr/>
          <p:nvPr/>
        </p:nvSpPr>
        <p:spPr>
          <a:xfrm>
            <a:off x="3011954" y="4022446"/>
            <a:ext cx="1224136" cy="289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237067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For a detailed description of the “Complete” and “Incremental” loading policy types in the portfolio loader:</a:t>
            </a:r>
          </a:p>
          <a:p>
            <a:pPr lvl="1"/>
            <a:r>
              <a:rPr lang="en-US" sz="2400" dirty="0"/>
              <a:t>see step 4 under “To add, update, or delete multiple portfolios using a batch process” at </a:t>
            </a:r>
            <a:r>
              <a:rPr lang="en-US" sz="2400" dirty="0">
                <a:hlinkClick r:id="rId2"/>
              </a:rPr>
              <a:t>Using Portfolio Loader for Adding, Updating or Removing Portfolio Information in Bulk</a:t>
            </a:r>
            <a:endParaRPr lang="en-US" sz="2400" dirty="0"/>
          </a:p>
          <a:p>
            <a:endParaRPr lang="en-US" dirty="0"/>
          </a:p>
        </p:txBody>
      </p:sp>
      <p:sp>
        <p:nvSpPr>
          <p:cNvPr id="9" name="Title 2">
            <a:extLst>
              <a:ext uri="{FF2B5EF4-FFF2-40B4-BE49-F238E27FC236}">
                <a16:creationId xmlns:a16="http://schemas.microsoft.com/office/drawing/2014/main" id="{63CC6824-416E-DB64-0620-863A62AF8C32}"/>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Tree>
    <p:extLst>
      <p:ext uri="{BB962C8B-B14F-4D97-AF65-F5344CB8AC3E}">
        <p14:creationId xmlns:p14="http://schemas.microsoft.com/office/powerpoint/2010/main" val="157757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fontScale="92500" lnSpcReduction="10000"/>
          </a:bodyPr>
          <a:lstStyle/>
          <a:p>
            <a:r>
              <a:rPr lang="en-US" dirty="0"/>
              <a:t>As explained in</a:t>
            </a:r>
            <a:r>
              <a:rPr lang="en-US" sz="2400" dirty="0"/>
              <a:t> step 4 under “To add, update, or delete multiple portfolios using a batch process” at </a:t>
            </a:r>
            <a:r>
              <a:rPr lang="en-US" sz="2400" dirty="0">
                <a:hlinkClick r:id="rId2"/>
              </a:rPr>
              <a:t>Using Portfolio Loader for Adding, Updating or Removing Portfolio Information in Bulk</a:t>
            </a:r>
            <a:r>
              <a:rPr lang="en-US" sz="2400" dirty="0"/>
              <a:t> , this means:</a:t>
            </a:r>
          </a:p>
          <a:p>
            <a:endParaRPr lang="en-US" dirty="0"/>
          </a:p>
          <a:p>
            <a:r>
              <a:rPr lang="en-US" dirty="0"/>
              <a:t>Complete – Loads a complete set of portfolios, overwriting any existing portfolios. </a:t>
            </a:r>
          </a:p>
          <a:p>
            <a:pPr>
              <a:buFont typeface="Arial" panose="020B0604020202020204" pitchFamily="34" charset="0"/>
              <a:buChar char="•"/>
            </a:pPr>
            <a:r>
              <a:rPr lang="en-US" dirty="0"/>
              <a:t>Update portfolios – Update existing local portfolios with the information listed in the Excel or KBART file for the matching portfolios when this option is selected. For portfolios linked to the Community Zone, only parser parameters and coverage information is updated when this option is selected.</a:t>
            </a:r>
          </a:p>
        </p:txBody>
      </p:sp>
      <p:sp>
        <p:nvSpPr>
          <p:cNvPr id="6" name="Title 2">
            <a:extLst>
              <a:ext uri="{FF2B5EF4-FFF2-40B4-BE49-F238E27FC236}">
                <a16:creationId xmlns:a16="http://schemas.microsoft.com/office/drawing/2014/main" id="{E5A4A44D-CDAD-E7DC-2FFF-09C6D1595AED}"/>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Tree>
    <p:extLst>
      <p:ext uri="{BB962C8B-B14F-4D97-AF65-F5344CB8AC3E}">
        <p14:creationId xmlns:p14="http://schemas.microsoft.com/office/powerpoint/2010/main" val="3395539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576065"/>
          </a:xfrm>
        </p:spPr>
        <p:txBody>
          <a:bodyPr>
            <a:normAutofit/>
          </a:bodyPr>
          <a:lstStyle/>
          <a:p>
            <a:r>
              <a:rPr lang="en-US" dirty="0"/>
              <a:t>The job runs to update the portfolios</a:t>
            </a:r>
          </a:p>
        </p:txBody>
      </p:sp>
      <p:sp>
        <p:nvSpPr>
          <p:cNvPr id="6" name="Title 2">
            <a:extLst>
              <a:ext uri="{FF2B5EF4-FFF2-40B4-BE49-F238E27FC236}">
                <a16:creationId xmlns:a16="http://schemas.microsoft.com/office/drawing/2014/main" id="{E5A4A44D-CDAD-E7DC-2FFF-09C6D1595AED}"/>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pic>
        <p:nvPicPr>
          <p:cNvPr id="3" name="Picture 2">
            <a:extLst>
              <a:ext uri="{FF2B5EF4-FFF2-40B4-BE49-F238E27FC236}">
                <a16:creationId xmlns:a16="http://schemas.microsoft.com/office/drawing/2014/main" id="{43C2BC14-95D3-A2FA-6012-9F66E7E3EE5A}"/>
              </a:ext>
            </a:extLst>
          </p:cNvPr>
          <p:cNvPicPr>
            <a:picLocks noChangeAspect="1"/>
          </p:cNvPicPr>
          <p:nvPr/>
        </p:nvPicPr>
        <p:blipFill>
          <a:blip r:embed="rId2"/>
          <a:stretch>
            <a:fillRect/>
          </a:stretch>
        </p:blipFill>
        <p:spPr>
          <a:xfrm>
            <a:off x="0" y="1872779"/>
            <a:ext cx="9144000" cy="1397942"/>
          </a:xfrm>
          <a:prstGeom prst="rect">
            <a:avLst/>
          </a:prstGeom>
          <a:ln>
            <a:solidFill>
              <a:schemeClr val="accent1"/>
            </a:solidFill>
          </a:ln>
        </p:spPr>
      </p:pic>
      <p:sp>
        <p:nvSpPr>
          <p:cNvPr id="5" name="Rectangle 4">
            <a:extLst>
              <a:ext uri="{FF2B5EF4-FFF2-40B4-BE49-F238E27FC236}">
                <a16:creationId xmlns:a16="http://schemas.microsoft.com/office/drawing/2014/main" id="{00EB1D46-FCEC-0299-33AC-39A8B6519D0F}"/>
              </a:ext>
            </a:extLst>
          </p:cNvPr>
          <p:cNvSpPr/>
          <p:nvPr/>
        </p:nvSpPr>
        <p:spPr>
          <a:xfrm>
            <a:off x="323528" y="3075806"/>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B8006-5713-B133-C221-3A841FDC3DA7}"/>
              </a:ext>
            </a:extLst>
          </p:cNvPr>
          <p:cNvSpPr/>
          <p:nvPr/>
        </p:nvSpPr>
        <p:spPr>
          <a:xfrm>
            <a:off x="5989108" y="3075806"/>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005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0C452-4CA8-742E-7E92-025AB310CF71}"/>
              </a:ext>
            </a:extLst>
          </p:cNvPr>
          <p:cNvPicPr>
            <a:picLocks noChangeAspect="1"/>
          </p:cNvPicPr>
          <p:nvPr/>
        </p:nvPicPr>
        <p:blipFill>
          <a:blip r:embed="rId2"/>
          <a:stretch>
            <a:fillRect/>
          </a:stretch>
        </p:blipFill>
        <p:spPr>
          <a:xfrm>
            <a:off x="0" y="1396543"/>
            <a:ext cx="9144000" cy="2831391"/>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504055"/>
          </a:xfrm>
        </p:spPr>
        <p:txBody>
          <a:bodyPr>
            <a:normAutofit/>
          </a:bodyPr>
          <a:lstStyle/>
          <a:p>
            <a:r>
              <a:rPr lang="en-US" dirty="0"/>
              <a:t>The list of portfolios is now according to the input file</a:t>
            </a:r>
            <a:endParaRPr lang="en-US" sz="2400" dirty="0"/>
          </a:p>
          <a:p>
            <a:endParaRPr lang="en-US" dirty="0"/>
          </a:p>
        </p:txBody>
      </p:sp>
      <p:sp>
        <p:nvSpPr>
          <p:cNvPr id="9" name="Title 2">
            <a:extLst>
              <a:ext uri="{FF2B5EF4-FFF2-40B4-BE49-F238E27FC236}">
                <a16:creationId xmlns:a16="http://schemas.microsoft.com/office/drawing/2014/main" id="{63CC6824-416E-DB64-0620-863A62AF8C32}"/>
              </a:ext>
            </a:extLst>
          </p:cNvPr>
          <p:cNvSpPr>
            <a:spLocks noGrp="1"/>
          </p:cNvSpPr>
          <p:nvPr>
            <p:ph type="title"/>
          </p:nvPr>
        </p:nvSpPr>
        <p:spPr>
          <a:xfrm>
            <a:off x="323528" y="70415"/>
            <a:ext cx="8748464" cy="576064"/>
          </a:xfrm>
        </p:spPr>
        <p:txBody>
          <a:bodyPr>
            <a:noAutofit/>
          </a:bodyPr>
          <a:lstStyle/>
          <a:p>
            <a:r>
              <a:rPr lang="en-US" sz="2000" dirty="0"/>
              <a:t>Using the portfolio loader to update portfolio coverage using a KBART file</a:t>
            </a:r>
          </a:p>
        </p:txBody>
      </p:sp>
      <p:sp>
        <p:nvSpPr>
          <p:cNvPr id="19" name="TextBox 18">
            <a:extLst>
              <a:ext uri="{FF2B5EF4-FFF2-40B4-BE49-F238E27FC236}">
                <a16:creationId xmlns:a16="http://schemas.microsoft.com/office/drawing/2014/main" id="{1FC4CD38-3A99-96F4-7812-D98F90F97B43}"/>
              </a:ext>
            </a:extLst>
          </p:cNvPr>
          <p:cNvSpPr txBox="1"/>
          <p:nvPr/>
        </p:nvSpPr>
        <p:spPr>
          <a:xfrm>
            <a:off x="395536" y="3626197"/>
            <a:ext cx="4032448" cy="954107"/>
          </a:xfrm>
          <a:prstGeom prst="rect">
            <a:avLst/>
          </a:prstGeom>
          <a:solidFill>
            <a:schemeClr val="bg1"/>
          </a:solidFill>
          <a:ln>
            <a:solidFill>
              <a:schemeClr val="accent1"/>
            </a:solidFill>
          </a:ln>
        </p:spPr>
        <p:txBody>
          <a:bodyPr wrap="square" rtlCol="0">
            <a:spAutoFit/>
          </a:bodyPr>
          <a:lstStyle/>
          <a:p>
            <a:r>
              <a:rPr lang="en-US" sz="1400" dirty="0"/>
              <a:t>As per the KBART input file “The journal of webinars” now begins coverage in 1971 with vol. 1.</a:t>
            </a:r>
          </a:p>
          <a:p>
            <a:r>
              <a:rPr lang="en-US" sz="1400" dirty="0"/>
              <a:t>“European journal of medical research” now begins coverage in 1948 with vol. 1</a:t>
            </a:r>
            <a:endParaRPr lang="en-IL" sz="1400" dirty="0"/>
          </a:p>
        </p:txBody>
      </p:sp>
      <p:sp>
        <p:nvSpPr>
          <p:cNvPr id="20" name="Rectangle 19">
            <a:extLst>
              <a:ext uri="{FF2B5EF4-FFF2-40B4-BE49-F238E27FC236}">
                <a16:creationId xmlns:a16="http://schemas.microsoft.com/office/drawing/2014/main" id="{C9EEFEF3-7EA4-47FF-4126-401ED5BA40B0}"/>
              </a:ext>
            </a:extLst>
          </p:cNvPr>
          <p:cNvSpPr/>
          <p:nvPr/>
        </p:nvSpPr>
        <p:spPr>
          <a:xfrm>
            <a:off x="4499992" y="2715766"/>
            <a:ext cx="151216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2" name="Straight Arrow Connector 21">
            <a:extLst>
              <a:ext uri="{FF2B5EF4-FFF2-40B4-BE49-F238E27FC236}">
                <a16:creationId xmlns:a16="http://schemas.microsoft.com/office/drawing/2014/main" id="{30B13870-0B09-0FFE-DE4D-A5FAA1560CA8}"/>
              </a:ext>
            </a:extLst>
          </p:cNvPr>
          <p:cNvCxnSpPr>
            <a:cxnSpLocks/>
            <a:stCxn id="19" idx="0"/>
          </p:cNvCxnSpPr>
          <p:nvPr/>
        </p:nvCxnSpPr>
        <p:spPr>
          <a:xfrm flipV="1">
            <a:off x="2411760" y="2787774"/>
            <a:ext cx="2016224" cy="8384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8B0D0B-96EC-94A0-037D-0DA7D454C472}"/>
              </a:ext>
            </a:extLst>
          </p:cNvPr>
          <p:cNvCxnSpPr/>
          <p:nvPr/>
        </p:nvCxnSpPr>
        <p:spPr>
          <a:xfrm>
            <a:off x="5076056" y="2859782"/>
            <a:ext cx="50405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E22F14-2ECB-14CE-121B-FAD6E1494298}"/>
              </a:ext>
            </a:extLst>
          </p:cNvPr>
          <p:cNvCxnSpPr/>
          <p:nvPr/>
        </p:nvCxnSpPr>
        <p:spPr>
          <a:xfrm>
            <a:off x="5076056" y="3075806"/>
            <a:ext cx="50405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08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526473" y="3319778"/>
            <a:ext cx="7933959" cy="1240583"/>
          </a:xfrm>
        </p:spPr>
        <p:txBody>
          <a:bodyPr/>
          <a:lstStyle/>
          <a:p>
            <a:r>
              <a:rPr lang="en-US" dirty="0"/>
              <a:t>The job “Change electronic portfolio information”</a:t>
            </a:r>
          </a:p>
        </p:txBody>
      </p:sp>
    </p:spTree>
    <p:extLst>
      <p:ext uri="{BB962C8B-B14F-4D97-AF65-F5344CB8AC3E}">
        <p14:creationId xmlns:p14="http://schemas.microsoft.com/office/powerpoint/2010/main" val="106683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The job “Change electronic portfolio information” allows the institution to perform global changes on a set of portfolios.</a:t>
            </a:r>
          </a:p>
          <a:p>
            <a:r>
              <a:rPr lang="en-US" dirty="0"/>
              <a:t>For more information, see </a:t>
            </a:r>
            <a:r>
              <a:rPr lang="en-US" dirty="0">
                <a:hlinkClick r:id="rId2" tooltip="Managing Electronic Resources"/>
              </a:rPr>
              <a:t>Performing Global Changes on Portfolios Using a Job</a:t>
            </a:r>
            <a:r>
              <a:rPr lang="en-US" dirty="0"/>
              <a:t>. </a:t>
            </a:r>
          </a:p>
          <a:p>
            <a:r>
              <a:rPr lang="en-US" dirty="0"/>
              <a:t>In our example we can search for all portfolios which are part of electronic collection “</a:t>
            </a:r>
            <a:r>
              <a:rPr lang="en-US" dirty="0" err="1"/>
              <a:t>InTech</a:t>
            </a:r>
            <a:r>
              <a:rPr lang="en-US" dirty="0"/>
              <a:t> Journals Free” and save the query as a set.</a:t>
            </a:r>
          </a:p>
        </p:txBody>
      </p:sp>
    </p:spTree>
    <p:extLst>
      <p:ext uri="{BB962C8B-B14F-4D97-AF65-F5344CB8AC3E}">
        <p14:creationId xmlns:p14="http://schemas.microsoft.com/office/powerpoint/2010/main" val="2192348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672DC0-76CB-913B-F144-BDDBB7A2CD89}"/>
              </a:ext>
            </a:extLst>
          </p:cNvPr>
          <p:cNvPicPr>
            <a:picLocks noChangeAspect="1"/>
          </p:cNvPicPr>
          <p:nvPr/>
        </p:nvPicPr>
        <p:blipFill>
          <a:blip r:embed="rId2"/>
          <a:stretch>
            <a:fillRect/>
          </a:stretch>
        </p:blipFill>
        <p:spPr>
          <a:xfrm>
            <a:off x="1181100" y="1971675"/>
            <a:ext cx="6781800" cy="12001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576064"/>
          </a:xfrm>
        </p:spPr>
        <p:txBody>
          <a:bodyPr>
            <a:normAutofit/>
          </a:bodyPr>
          <a:lstStyle/>
          <a:p>
            <a:r>
              <a:rPr lang="en-US" dirty="0"/>
              <a:t>Creating the set of portfolios - search</a:t>
            </a:r>
          </a:p>
        </p:txBody>
      </p:sp>
      <p:sp>
        <p:nvSpPr>
          <p:cNvPr id="8" name="Rectangle 7">
            <a:extLst>
              <a:ext uri="{FF2B5EF4-FFF2-40B4-BE49-F238E27FC236}">
                <a16:creationId xmlns:a16="http://schemas.microsoft.com/office/drawing/2014/main" id="{A0BCE4A0-215F-D61A-27DC-C0C3B424B3E4}"/>
              </a:ext>
            </a:extLst>
          </p:cNvPr>
          <p:cNvSpPr/>
          <p:nvPr/>
        </p:nvSpPr>
        <p:spPr>
          <a:xfrm>
            <a:off x="1835696" y="1995686"/>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975FDE61-428B-AF8A-A9D3-4D70A326F238}"/>
              </a:ext>
            </a:extLst>
          </p:cNvPr>
          <p:cNvSpPr/>
          <p:nvPr/>
        </p:nvSpPr>
        <p:spPr>
          <a:xfrm>
            <a:off x="1259632" y="2355726"/>
            <a:ext cx="532859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6388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The Electronic Service Editor “Portfolios” tab</a:t>
            </a:r>
            <a:br>
              <a:rPr lang="en-US" dirty="0"/>
            </a:br>
            <a:endParaRPr lang="en-US" dirty="0"/>
          </a:p>
        </p:txBody>
      </p:sp>
    </p:spTree>
    <p:extLst>
      <p:ext uri="{BB962C8B-B14F-4D97-AF65-F5344CB8AC3E}">
        <p14:creationId xmlns:p14="http://schemas.microsoft.com/office/powerpoint/2010/main" val="1529597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0A718-E1AC-40C0-483C-CBC12DF1C2E8}"/>
              </a:ext>
            </a:extLst>
          </p:cNvPr>
          <p:cNvPicPr>
            <a:picLocks noChangeAspect="1"/>
          </p:cNvPicPr>
          <p:nvPr/>
        </p:nvPicPr>
        <p:blipFill>
          <a:blip r:embed="rId2"/>
          <a:stretch>
            <a:fillRect/>
          </a:stretch>
        </p:blipFill>
        <p:spPr>
          <a:xfrm>
            <a:off x="0" y="1450854"/>
            <a:ext cx="9144000" cy="22417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473251"/>
          </a:xfrm>
        </p:spPr>
        <p:txBody>
          <a:bodyPr>
            <a:normAutofit/>
          </a:bodyPr>
          <a:lstStyle/>
          <a:p>
            <a:r>
              <a:rPr lang="en-US" dirty="0"/>
              <a:t>Creating the set - save</a:t>
            </a:r>
          </a:p>
        </p:txBody>
      </p:sp>
      <p:sp>
        <p:nvSpPr>
          <p:cNvPr id="6" name="Rectangle 5">
            <a:extLst>
              <a:ext uri="{FF2B5EF4-FFF2-40B4-BE49-F238E27FC236}">
                <a16:creationId xmlns:a16="http://schemas.microsoft.com/office/drawing/2014/main" id="{51437E03-2202-BD59-0AB5-E125DCE5DDA7}"/>
              </a:ext>
            </a:extLst>
          </p:cNvPr>
          <p:cNvSpPr/>
          <p:nvPr/>
        </p:nvSpPr>
        <p:spPr>
          <a:xfrm>
            <a:off x="1403648" y="1450854"/>
            <a:ext cx="2952328" cy="258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Arrow: Down 6">
            <a:extLst>
              <a:ext uri="{FF2B5EF4-FFF2-40B4-BE49-F238E27FC236}">
                <a16:creationId xmlns:a16="http://schemas.microsoft.com/office/drawing/2014/main" id="{95CDE9BF-6FA5-04E4-F40A-818E43EC905B}"/>
              </a:ext>
            </a:extLst>
          </p:cNvPr>
          <p:cNvSpPr/>
          <p:nvPr/>
        </p:nvSpPr>
        <p:spPr>
          <a:xfrm rot="10800000">
            <a:off x="8483484" y="1800928"/>
            <a:ext cx="576064" cy="936104"/>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A0BCE4A0-215F-D61A-27DC-C0C3B424B3E4}"/>
              </a:ext>
            </a:extLst>
          </p:cNvPr>
          <p:cNvSpPr/>
          <p:nvPr/>
        </p:nvSpPr>
        <p:spPr>
          <a:xfrm>
            <a:off x="8483484" y="1419622"/>
            <a:ext cx="576064" cy="258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8817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926376-92AD-4FC4-0FA7-61F5DFF1FBBE}"/>
              </a:ext>
            </a:extLst>
          </p:cNvPr>
          <p:cNvPicPr>
            <a:picLocks noChangeAspect="1"/>
          </p:cNvPicPr>
          <p:nvPr/>
        </p:nvPicPr>
        <p:blipFill>
          <a:blip r:embed="rId2"/>
          <a:stretch>
            <a:fillRect/>
          </a:stretch>
        </p:blipFill>
        <p:spPr>
          <a:xfrm>
            <a:off x="0" y="1435315"/>
            <a:ext cx="9144000" cy="221102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Creating the set - saving</a:t>
            </a:r>
          </a:p>
        </p:txBody>
      </p:sp>
      <p:sp>
        <p:nvSpPr>
          <p:cNvPr id="6" name="Rectangle 5">
            <a:extLst>
              <a:ext uri="{FF2B5EF4-FFF2-40B4-BE49-F238E27FC236}">
                <a16:creationId xmlns:a16="http://schemas.microsoft.com/office/drawing/2014/main" id="{51437E03-2202-BD59-0AB5-E125DCE5DDA7}"/>
              </a:ext>
            </a:extLst>
          </p:cNvPr>
          <p:cNvSpPr/>
          <p:nvPr/>
        </p:nvSpPr>
        <p:spPr>
          <a:xfrm>
            <a:off x="827584" y="1851670"/>
            <a:ext cx="25922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A0BCE4A0-215F-D61A-27DC-C0C3B424B3E4}"/>
              </a:ext>
            </a:extLst>
          </p:cNvPr>
          <p:cNvSpPr/>
          <p:nvPr/>
        </p:nvSpPr>
        <p:spPr>
          <a:xfrm>
            <a:off x="8820472" y="1435314"/>
            <a:ext cx="288032" cy="1708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1570137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0A8707-E669-1A23-E0DF-1DC09F2BD39C}"/>
              </a:ext>
            </a:extLst>
          </p:cNvPr>
          <p:cNvPicPr>
            <a:picLocks noChangeAspect="1"/>
          </p:cNvPicPr>
          <p:nvPr/>
        </p:nvPicPr>
        <p:blipFill>
          <a:blip r:embed="rId2"/>
          <a:stretch>
            <a:fillRect/>
          </a:stretch>
        </p:blipFill>
        <p:spPr>
          <a:xfrm>
            <a:off x="0" y="2011344"/>
            <a:ext cx="9144000" cy="112081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Access the job via “Admin &gt; Manage Jobs and Sets &gt; Run a Job”</a:t>
            </a:r>
          </a:p>
        </p:txBody>
      </p:sp>
      <p:sp>
        <p:nvSpPr>
          <p:cNvPr id="6" name="Rectangle 5">
            <a:extLst>
              <a:ext uri="{FF2B5EF4-FFF2-40B4-BE49-F238E27FC236}">
                <a16:creationId xmlns:a16="http://schemas.microsoft.com/office/drawing/2014/main" id="{51437E03-2202-BD59-0AB5-E125DCE5DDA7}"/>
              </a:ext>
            </a:extLst>
          </p:cNvPr>
          <p:cNvSpPr/>
          <p:nvPr/>
        </p:nvSpPr>
        <p:spPr>
          <a:xfrm>
            <a:off x="539552" y="2876542"/>
            <a:ext cx="1896642" cy="219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Rectangle 15">
            <a:extLst>
              <a:ext uri="{FF2B5EF4-FFF2-40B4-BE49-F238E27FC236}">
                <a16:creationId xmlns:a16="http://schemas.microsoft.com/office/drawing/2014/main" id="{5A643A79-2931-BB28-6940-C319B2A5F6CB}"/>
              </a:ext>
            </a:extLst>
          </p:cNvPr>
          <p:cNvSpPr/>
          <p:nvPr/>
        </p:nvSpPr>
        <p:spPr>
          <a:xfrm>
            <a:off x="467544" y="2280702"/>
            <a:ext cx="1512168" cy="219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22324321-7540-6BFD-A8FB-6BC26C4E885B}"/>
              </a:ext>
            </a:extLst>
          </p:cNvPr>
          <p:cNvSpPr/>
          <p:nvPr/>
        </p:nvSpPr>
        <p:spPr>
          <a:xfrm>
            <a:off x="8820472" y="2018738"/>
            <a:ext cx="269812" cy="1929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300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855504-0F04-7F76-8CD8-599793D0467D}"/>
              </a:ext>
            </a:extLst>
          </p:cNvPr>
          <p:cNvPicPr>
            <a:picLocks noChangeAspect="1"/>
          </p:cNvPicPr>
          <p:nvPr/>
        </p:nvPicPr>
        <p:blipFill>
          <a:blip r:embed="rId2"/>
          <a:stretch>
            <a:fillRect/>
          </a:stretch>
        </p:blipFill>
        <p:spPr>
          <a:xfrm>
            <a:off x="0" y="2066055"/>
            <a:ext cx="9144000" cy="10113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Choose the set</a:t>
            </a:r>
          </a:p>
        </p:txBody>
      </p:sp>
      <p:sp>
        <p:nvSpPr>
          <p:cNvPr id="16" name="Rectangle 15">
            <a:extLst>
              <a:ext uri="{FF2B5EF4-FFF2-40B4-BE49-F238E27FC236}">
                <a16:creationId xmlns:a16="http://schemas.microsoft.com/office/drawing/2014/main" id="{5A643A79-2931-BB28-6940-C319B2A5F6CB}"/>
              </a:ext>
            </a:extLst>
          </p:cNvPr>
          <p:cNvSpPr/>
          <p:nvPr/>
        </p:nvSpPr>
        <p:spPr>
          <a:xfrm>
            <a:off x="493448" y="2858024"/>
            <a:ext cx="288032" cy="257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Rectangle 16">
            <a:extLst>
              <a:ext uri="{FF2B5EF4-FFF2-40B4-BE49-F238E27FC236}">
                <a16:creationId xmlns:a16="http://schemas.microsoft.com/office/drawing/2014/main" id="{5D3C5E0A-D3F7-41EB-2D31-74462C81401B}"/>
              </a:ext>
            </a:extLst>
          </p:cNvPr>
          <p:cNvSpPr/>
          <p:nvPr/>
        </p:nvSpPr>
        <p:spPr>
          <a:xfrm>
            <a:off x="8794568" y="1990796"/>
            <a:ext cx="341276" cy="292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276413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09687-3DBC-64E2-55B4-0E8F7C49E2A3}"/>
              </a:ext>
            </a:extLst>
          </p:cNvPr>
          <p:cNvPicPr>
            <a:picLocks noChangeAspect="1"/>
          </p:cNvPicPr>
          <p:nvPr/>
        </p:nvPicPr>
        <p:blipFill>
          <a:blip r:embed="rId2"/>
          <a:stretch>
            <a:fillRect/>
          </a:stretch>
        </p:blipFill>
        <p:spPr>
          <a:xfrm>
            <a:off x="0" y="2211710"/>
            <a:ext cx="9144000" cy="71251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712519"/>
          </a:xfrm>
        </p:spPr>
        <p:txBody>
          <a:bodyPr>
            <a:normAutofit/>
          </a:bodyPr>
          <a:lstStyle/>
          <a:p>
            <a:r>
              <a:rPr lang="en-US" dirty="0"/>
              <a:t>In the job we have added a public note</a:t>
            </a:r>
          </a:p>
        </p:txBody>
      </p:sp>
      <p:sp>
        <p:nvSpPr>
          <p:cNvPr id="16" name="Rectangle 15">
            <a:extLst>
              <a:ext uri="{FF2B5EF4-FFF2-40B4-BE49-F238E27FC236}">
                <a16:creationId xmlns:a16="http://schemas.microsoft.com/office/drawing/2014/main" id="{5A643A79-2931-BB28-6940-C319B2A5F6CB}"/>
              </a:ext>
            </a:extLst>
          </p:cNvPr>
          <p:cNvSpPr/>
          <p:nvPr/>
        </p:nvSpPr>
        <p:spPr>
          <a:xfrm>
            <a:off x="138240" y="2438270"/>
            <a:ext cx="349053" cy="314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Rectangle 16">
            <a:extLst>
              <a:ext uri="{FF2B5EF4-FFF2-40B4-BE49-F238E27FC236}">
                <a16:creationId xmlns:a16="http://schemas.microsoft.com/office/drawing/2014/main" id="{5D3C5E0A-D3F7-41EB-2D31-74462C81401B}"/>
              </a:ext>
            </a:extLst>
          </p:cNvPr>
          <p:cNvSpPr/>
          <p:nvPr/>
        </p:nvSpPr>
        <p:spPr>
          <a:xfrm>
            <a:off x="2051720" y="2476690"/>
            <a:ext cx="3672408" cy="239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42647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64BC88-6DEC-7AE7-3CD7-5D85D86BC253}"/>
              </a:ext>
            </a:extLst>
          </p:cNvPr>
          <p:cNvPicPr>
            <a:picLocks noChangeAspect="1"/>
          </p:cNvPicPr>
          <p:nvPr/>
        </p:nvPicPr>
        <p:blipFill>
          <a:blip r:embed="rId2"/>
          <a:stretch>
            <a:fillRect/>
          </a:stretch>
        </p:blipFill>
        <p:spPr>
          <a:xfrm>
            <a:off x="0" y="1785532"/>
            <a:ext cx="9144000" cy="157243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521925"/>
          </a:xfrm>
        </p:spPr>
        <p:txBody>
          <a:bodyPr>
            <a:normAutofit/>
          </a:bodyPr>
          <a:lstStyle/>
          <a:p>
            <a:r>
              <a:rPr lang="en-US" dirty="0"/>
              <a:t>The job runs and completes</a:t>
            </a:r>
          </a:p>
        </p:txBody>
      </p:sp>
      <p:sp>
        <p:nvSpPr>
          <p:cNvPr id="16" name="Rectangle 15">
            <a:extLst>
              <a:ext uri="{FF2B5EF4-FFF2-40B4-BE49-F238E27FC236}">
                <a16:creationId xmlns:a16="http://schemas.microsoft.com/office/drawing/2014/main" id="{5A643A79-2931-BB28-6940-C319B2A5F6CB}"/>
              </a:ext>
            </a:extLst>
          </p:cNvPr>
          <p:cNvSpPr/>
          <p:nvPr/>
        </p:nvSpPr>
        <p:spPr>
          <a:xfrm>
            <a:off x="395536" y="2980746"/>
            <a:ext cx="1944216" cy="438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0A24A7A3-E67C-BB31-737D-D52D11D99A63}"/>
              </a:ext>
            </a:extLst>
          </p:cNvPr>
          <p:cNvSpPr/>
          <p:nvPr/>
        </p:nvSpPr>
        <p:spPr>
          <a:xfrm>
            <a:off x="5963204" y="2958422"/>
            <a:ext cx="1008112" cy="438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948585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D0779-FDC6-5298-2238-2ED2890FB579}"/>
              </a:ext>
            </a:extLst>
          </p:cNvPr>
          <p:cNvPicPr>
            <a:picLocks noChangeAspect="1"/>
          </p:cNvPicPr>
          <p:nvPr/>
        </p:nvPicPr>
        <p:blipFill>
          <a:blip r:embed="rId2"/>
          <a:stretch>
            <a:fillRect/>
          </a:stretch>
        </p:blipFill>
        <p:spPr>
          <a:xfrm>
            <a:off x="1979712" y="1275606"/>
            <a:ext cx="5362921" cy="35283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The public note has been added to all portfolios</a:t>
            </a:r>
          </a:p>
        </p:txBody>
      </p:sp>
      <p:sp>
        <p:nvSpPr>
          <p:cNvPr id="16" name="Rectangle 15">
            <a:extLst>
              <a:ext uri="{FF2B5EF4-FFF2-40B4-BE49-F238E27FC236}">
                <a16:creationId xmlns:a16="http://schemas.microsoft.com/office/drawing/2014/main" id="{5A643A79-2931-BB28-6940-C319B2A5F6CB}"/>
              </a:ext>
            </a:extLst>
          </p:cNvPr>
          <p:cNvSpPr/>
          <p:nvPr/>
        </p:nvSpPr>
        <p:spPr>
          <a:xfrm>
            <a:off x="2699792" y="3795886"/>
            <a:ext cx="295232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5266754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3E6A8C-5845-6A69-8BA5-D55CE0B9FE5E}"/>
              </a:ext>
            </a:extLst>
          </p:cNvPr>
          <p:cNvPicPr>
            <a:picLocks noChangeAspect="1"/>
          </p:cNvPicPr>
          <p:nvPr/>
        </p:nvPicPr>
        <p:blipFill>
          <a:blip r:embed="rId2"/>
          <a:stretch>
            <a:fillRect/>
          </a:stretch>
        </p:blipFill>
        <p:spPr>
          <a:xfrm>
            <a:off x="0" y="1403951"/>
            <a:ext cx="9144000" cy="233559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job “Change electronic portfolio information”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Here we see the public note in discovery</a:t>
            </a:r>
          </a:p>
        </p:txBody>
      </p:sp>
      <p:sp>
        <p:nvSpPr>
          <p:cNvPr id="16" name="Rectangle 15">
            <a:extLst>
              <a:ext uri="{FF2B5EF4-FFF2-40B4-BE49-F238E27FC236}">
                <a16:creationId xmlns:a16="http://schemas.microsoft.com/office/drawing/2014/main" id="{5A643A79-2931-BB28-6940-C319B2A5F6CB}"/>
              </a:ext>
            </a:extLst>
          </p:cNvPr>
          <p:cNvSpPr/>
          <p:nvPr/>
        </p:nvSpPr>
        <p:spPr>
          <a:xfrm>
            <a:off x="362186" y="3147814"/>
            <a:ext cx="392178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753873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Electronic Service Editor “Portfolios” tab</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The Electronic Service Editor “Portfolios” tab allows the staff user to perform a variety of functions in “batch” mode on portfolios. For example:</a:t>
            </a:r>
          </a:p>
          <a:p>
            <a:pPr marL="914400" lvl="1" indent="-457200">
              <a:buFont typeface="+mj-lt"/>
              <a:buAutoNum type="arabicPeriod"/>
            </a:pPr>
            <a:r>
              <a:rPr lang="en-US" dirty="0"/>
              <a:t>Move a collection of portfolios from one electronic collection to another electronic collection</a:t>
            </a:r>
          </a:p>
          <a:p>
            <a:pPr marL="914400" lvl="1" indent="-457200">
              <a:buFont typeface="+mj-lt"/>
              <a:buAutoNum type="arabicPeriod"/>
            </a:pPr>
            <a:r>
              <a:rPr lang="en-US" dirty="0"/>
              <a:t>Activate or deactivate all or specific selected portfolios in an electronic collection </a:t>
            </a:r>
          </a:p>
          <a:p>
            <a:pPr marL="914400" lvl="1" indent="-457200">
              <a:buFont typeface="+mj-lt"/>
              <a:buAutoNum type="arabicPeriod"/>
            </a:pPr>
            <a:r>
              <a:rPr lang="en-US" dirty="0"/>
              <a:t>Delete all or specific selected portfolios in an electronic collection </a:t>
            </a:r>
          </a:p>
          <a:p>
            <a:pPr marL="914400" lvl="1" indent="-457200">
              <a:buFont typeface="+mj-lt"/>
              <a:buAutoNum type="arabicPeriod"/>
            </a:pPr>
            <a:r>
              <a:rPr lang="en-US" dirty="0"/>
              <a:t>Add portfolios to an electronic collection from a set</a:t>
            </a:r>
          </a:p>
          <a:p>
            <a:pPr marL="914400" lvl="1" indent="-457200">
              <a:buFont typeface="+mj-lt"/>
              <a:buAutoNum type="arabicPeriod"/>
            </a:pPr>
            <a:r>
              <a:rPr lang="en-US" dirty="0"/>
              <a:t>Load portfolios from a file (AKA “The Portfolio Loader”)</a:t>
            </a:r>
          </a:p>
        </p:txBody>
      </p:sp>
    </p:spTree>
    <p:extLst>
      <p:ext uri="{BB962C8B-B14F-4D97-AF65-F5344CB8AC3E}">
        <p14:creationId xmlns:p14="http://schemas.microsoft.com/office/powerpoint/2010/main" val="3190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Electronic Service Editor “Portfolios” tab</a:t>
            </a:r>
          </a:p>
        </p:txBody>
      </p:sp>
      <p:pic>
        <p:nvPicPr>
          <p:cNvPr id="7" name="Picture 6">
            <a:extLst>
              <a:ext uri="{FF2B5EF4-FFF2-40B4-BE49-F238E27FC236}">
                <a16:creationId xmlns:a16="http://schemas.microsoft.com/office/drawing/2014/main" id="{5516995F-7D6F-05B7-7A1D-E6585353D2EF}"/>
              </a:ext>
            </a:extLst>
          </p:cNvPr>
          <p:cNvPicPr>
            <a:picLocks noChangeAspect="1"/>
          </p:cNvPicPr>
          <p:nvPr/>
        </p:nvPicPr>
        <p:blipFill>
          <a:blip r:embed="rId2"/>
          <a:stretch>
            <a:fillRect/>
          </a:stretch>
        </p:blipFill>
        <p:spPr>
          <a:xfrm>
            <a:off x="0" y="1410191"/>
            <a:ext cx="9144000" cy="2323117"/>
          </a:xfrm>
          <a:prstGeom prst="rect">
            <a:avLst/>
          </a:prstGeom>
          <a:ln>
            <a:solidFill>
              <a:schemeClr val="accent1"/>
            </a:solidFill>
          </a:ln>
        </p:spPr>
      </p:pic>
      <p:sp>
        <p:nvSpPr>
          <p:cNvPr id="8" name="Rectangle 7">
            <a:extLst>
              <a:ext uri="{FF2B5EF4-FFF2-40B4-BE49-F238E27FC236}">
                <a16:creationId xmlns:a16="http://schemas.microsoft.com/office/drawing/2014/main" id="{F1D66D3D-0DD7-F288-173A-DF5755583C07}"/>
              </a:ext>
            </a:extLst>
          </p:cNvPr>
          <p:cNvSpPr/>
          <p:nvPr/>
        </p:nvSpPr>
        <p:spPr>
          <a:xfrm>
            <a:off x="3419872" y="2211710"/>
            <a:ext cx="518457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0475561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2541</TotalTime>
  <Words>2753</Words>
  <Application>Microsoft Office PowerPoint</Application>
  <PresentationFormat>On-screen Show (16:9)</PresentationFormat>
  <Paragraphs>253</Paragraphs>
  <Slides>78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Avenir Next LT Pro</vt:lpstr>
      <vt:lpstr>Calibri</vt:lpstr>
      <vt:lpstr>Calibri Light</vt:lpstr>
      <vt:lpstr>IGeLU_2016_16X9 (1)</vt:lpstr>
      <vt:lpstr>Bulk Electronic Portfolio Management</vt:lpstr>
      <vt:lpstr>PowerPoint Presentation</vt:lpstr>
      <vt:lpstr>Introduction</vt:lpstr>
      <vt:lpstr>Introduction</vt:lpstr>
      <vt:lpstr>Introduction</vt:lpstr>
      <vt:lpstr>Introduction</vt:lpstr>
      <vt:lpstr>The Electronic Service Editor “Portfolios” tab </vt:lpstr>
      <vt:lpstr>The Electronic Service Editor “Portfolios” tab</vt:lpstr>
      <vt:lpstr>The Electronic Service Editor “Portfolios” tab</vt:lpstr>
      <vt:lpstr>Accessing the Electronic Service Editor “Portfolios” tab </vt:lpstr>
      <vt:lpstr>Accessing the Electronic Service Editor “Portfolios” tab</vt:lpstr>
      <vt:lpstr>Accessing the Electronic Service Editor “Portfolios” tab</vt:lpstr>
      <vt:lpstr>Accessing the Electronic Service Editor “Portfolios” tab</vt:lpstr>
      <vt:lpstr>Accessing the Electronic Service Editor “Portfolios” tab</vt:lpstr>
      <vt:lpstr>Accessing the Electronic Service Editor “Portfolios” tab</vt:lpstr>
      <vt:lpstr>Accessing the Electronic Service Editor “Portfolios” tab</vt:lpstr>
      <vt:lpstr>Accessing the Electronic Service Editor “Portfolios” tab</vt:lpstr>
      <vt:lpstr>Accessing the Electronic Service Editor “Portfolios” tab</vt:lpstr>
      <vt:lpstr>Accessing the Electronic Service Editor “Portfolios” tab</vt:lpstr>
      <vt:lpstr>Using the Electronic Service Editor “Portfolios” tab </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Using the Electronic Service Editor “Portfolios” tab</vt:lpstr>
      <vt:lpstr>The portfolio loader</vt:lpstr>
      <vt:lpstr>The portfolio loader</vt:lpstr>
      <vt:lpstr>The portfolio loader</vt:lpstr>
      <vt:lpstr>The portfolio loader</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add new portfolios using an Excel sheet</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Using the portfolio loader to update portfolio coverage using a KBART file</vt:lpstr>
      <vt:lpstr>The job “Change electronic portfolio information”</vt:lpstr>
      <vt:lpstr>The job “Change electronic portfolio information”</vt:lpstr>
      <vt:lpstr>The job “Change electronic portfolio information”</vt:lpstr>
      <vt:lpstr>The job “Change electronic portfolio information”</vt:lpstr>
      <vt:lpstr>The job “Change electronic portfolio information”</vt:lpstr>
      <vt:lpstr>The job “Change electronic portfolio information”</vt:lpstr>
      <vt:lpstr>The job “Change electronic portfolio information”</vt:lpstr>
      <vt:lpstr>The job “Change electronic portfolio information”</vt:lpstr>
      <vt:lpstr>The job “Change electronic portfolio information”</vt:lpstr>
      <vt:lpstr>The job “Change electronic portfolio information”</vt:lpstr>
      <vt:lpstr>The job “Change electronic portfolio information”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87</cp:revision>
  <dcterms:created xsi:type="dcterms:W3CDTF">2021-11-30T14:32:13Z</dcterms:created>
  <dcterms:modified xsi:type="dcterms:W3CDTF">2023-10-31T05:34:04Z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